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70" r:id="rId3"/>
    <p:sldId id="258" r:id="rId4"/>
    <p:sldId id="266" r:id="rId5"/>
    <p:sldId id="276" r:id="rId6"/>
    <p:sldId id="271" r:id="rId7"/>
    <p:sldId id="273" r:id="rId8"/>
    <p:sldId id="275" r:id="rId9"/>
    <p:sldId id="274" r:id="rId10"/>
    <p:sldId id="272" r:id="rId11"/>
    <p:sldId id="268" r:id="rId12"/>
    <p:sldId id="277" r:id="rId13"/>
    <p:sldId id="269" r:id="rId1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02" y="-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A5CFA5-B999-442C-B1C2-98FF6020ABEF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BADA747-13F8-42AB-ACDE-6CB06261A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#0 - BLANK BACKGROUND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40F452-0452-4F4F-A2F3-C102ACD4097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#3G – LIST:  6. Keep the interview on track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1211AE-4F6B-4C7F-B89F-14EB7640670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#4 - QUOTE:  It’s much easier to teach job skills than to teach personal integrity and character.  - Credit Union Executive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A1EF9F-C004-4433-9C24-DC92E1318DF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#5 - TITLE:  “HIRE FOR ATTITUDE”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A29EB6-B728-4EFC-8BB3-2F720E9ED3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#6 - BLANK BACKGROUND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08FB38-2DB6-402F-92F3-CD6A7DEF732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#1 - TITLE:  “HIRE FOR ATTITUDE”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2D647D-22D3-4DF5-AEA2-EFE6512CF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#2 - QUOTE: “The most common—and fatal—hiring mistake is to find someone with the right skills but the wrong mind-set and hire them on the theory, “We can change ‘em.”  - Fast Company Magazine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597EED-BA7D-40CC-92C5-5782ECE5169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#3A – LIST:  Conduct a Structured Interview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E01077-4994-494C-BA0E-3AC3E187DC1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#3B – LIST:  1. Set up an appropriate time and place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D98DF5-EDF9-4B89-8E6E-B729357DFC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#3C – LIST:  2. Review skills and experience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3CD83B-2492-4C32-9960-D1F9CC4D19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#3D – LIST:  3. Ask each applicant the same, prepared questions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6E06BB-5A96-4AD8-89C5-205CF455C69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#3E – LIST:  4. Ask specific questions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FA496D-F476-4165-AEAA-2160285739B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#3F – LIST:  5. Allow time for thinking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7748B2-848A-4F4A-B26C-FA834E5D03B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5BF49-31CD-4C5C-808B-ED298A6B6122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9523B-DE1B-45EE-BADB-327ACC62B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78E42-A63A-4745-BA0D-D111F95AD823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EAFC0-CB4E-4FF6-B02E-145B76CCF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1B12F-A578-4B4D-A0C3-50279B4A3E1E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E956B-FC87-471E-8D33-F283066CE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CE49D-264E-498D-9B91-9280472BCB71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C4146-FCC0-445C-A05E-E71E38219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2CF9C-88CE-4C47-B35E-64C02CE5BE90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BE700-93F5-4C48-9CF7-A2C6B4D27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41433-1386-429B-B706-971322360465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B628F-1F76-4DED-AFB5-970FD29E7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8B87E-9CB9-457B-97CF-26A1C3C5FD95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602E3-A51F-4E9F-86C6-74BF23367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8D3C6-6F81-41AA-B584-786EAD3A22B3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6A0C0-7DBC-46EA-BA1E-DC43945AA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A71F3-BC1C-4F54-9072-B81660C5845E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991B-0173-469A-BFAB-54D9DBEA0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3A38-272C-49E3-AC8E-FAF73F82AE36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4D0A8-D019-4B5F-AE91-CF37531DB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4FA7-29E7-47A2-A969-603C37ABB645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665F-039F-4BF4-A423-2E35E7A81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776407-15AB-4398-87D5-E97E464A2667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FE3391-E167-408F-81E9-DFCEBF1BC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2052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11268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990600" y="1276350"/>
            <a:ext cx="3878263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latin typeface="Calibri" pitchFamily="34" charset="0"/>
              </a:rPr>
              <a:t>1. Set up an appropriate time </a:t>
            </a:r>
          </a:p>
          <a:p>
            <a:r>
              <a:rPr lang="en-US" sz="2200">
                <a:latin typeface="Calibri" pitchFamily="34" charset="0"/>
              </a:rPr>
              <a:t>    and place</a:t>
            </a:r>
          </a:p>
          <a:p>
            <a:r>
              <a:rPr lang="en-US" sz="2200">
                <a:latin typeface="Calibri" pitchFamily="34" charset="0"/>
              </a:rPr>
              <a:t>2. Review skills and experience	</a:t>
            </a:r>
          </a:p>
          <a:p>
            <a:r>
              <a:rPr lang="en-US" sz="2200">
                <a:latin typeface="Calibri" pitchFamily="34" charset="0"/>
              </a:rPr>
              <a:t>3. Ask each applicant the same, </a:t>
            </a:r>
          </a:p>
          <a:p>
            <a:r>
              <a:rPr lang="en-US" sz="2200">
                <a:latin typeface="Calibri" pitchFamily="34" charset="0"/>
              </a:rPr>
              <a:t>    prepared questions	</a:t>
            </a:r>
          </a:p>
          <a:p>
            <a:r>
              <a:rPr lang="en-US" sz="2200">
                <a:latin typeface="Calibri" pitchFamily="34" charset="0"/>
              </a:rPr>
              <a:t>4. Request specific answers	</a:t>
            </a:r>
          </a:p>
          <a:p>
            <a:r>
              <a:rPr lang="en-US" sz="2200">
                <a:latin typeface="Calibri" pitchFamily="34" charset="0"/>
              </a:rPr>
              <a:t>5. Allow time for thinking	</a:t>
            </a:r>
          </a:p>
          <a:p>
            <a:r>
              <a:rPr lang="en-US" sz="2200">
                <a:latin typeface="Calibri" pitchFamily="34" charset="0"/>
              </a:rPr>
              <a:t>6. Keep the interview on track</a:t>
            </a:r>
          </a:p>
        </p:txBody>
      </p:sp>
      <p:pic>
        <p:nvPicPr>
          <p:cNvPr id="7" name="Picture 6" descr="Blue Col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1504950"/>
            <a:ext cx="3149600" cy="2362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2362200" y="666750"/>
            <a:ext cx="41767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latin typeface="Calibri" pitchFamily="34" charset="0"/>
              </a:rPr>
              <a:t>Conduct a Structured Interview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12292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1371600" y="1809750"/>
            <a:ext cx="6367463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/>
            <a:r>
              <a:rPr lang="en-US" sz="2800" b="1" i="1">
                <a:latin typeface="Calibri" pitchFamily="34" charset="0"/>
              </a:rPr>
              <a:t>It’s much easier to teach job skills than</a:t>
            </a:r>
          </a:p>
          <a:p>
            <a:pPr hangingPunct="0"/>
            <a:r>
              <a:rPr lang="en-US" sz="2800" b="1" i="1">
                <a:latin typeface="Calibri" pitchFamily="34" charset="0"/>
              </a:rPr>
              <a:t>to teach personal integrity and character.</a:t>
            </a:r>
          </a:p>
          <a:p>
            <a:pPr hangingPunct="0"/>
            <a:r>
              <a:rPr lang="en-US" sz="2800">
                <a:latin typeface="Calibri" pitchFamily="34" charset="0"/>
              </a:rPr>
              <a:t> </a:t>
            </a:r>
          </a:p>
          <a:p>
            <a:pPr hangingPunct="0"/>
            <a:r>
              <a:rPr lang="en-US" b="1">
                <a:latin typeface="Calibri" pitchFamily="34" charset="0"/>
              </a:rPr>
              <a:t>			- Credit Union Executive</a:t>
            </a:r>
            <a:endParaRPr lang="en-US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13316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1752600" y="1276350"/>
            <a:ext cx="5486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8000"/>
              </a:lnSpc>
            </a:pPr>
            <a:r>
              <a:rPr lang="en-US" sz="8000" b="1">
                <a:latin typeface="Courier New" pitchFamily="49" charset="0"/>
                <a:cs typeface="Courier New" pitchFamily="49" charset="0"/>
              </a:rPr>
              <a:t>Hire For</a:t>
            </a:r>
          </a:p>
          <a:p>
            <a:pPr algn="ctr">
              <a:lnSpc>
                <a:spcPts val="8000"/>
              </a:lnSpc>
            </a:pPr>
            <a:r>
              <a:rPr lang="en-US" sz="8000" b="1" u="sng">
                <a:latin typeface="Courier New" pitchFamily="49" charset="0"/>
                <a:cs typeface="Courier New" pitchFamily="49" charset="0"/>
              </a:rPr>
              <a:t>Attitude</a:t>
            </a:r>
          </a:p>
          <a:p>
            <a:pPr algn="ctr">
              <a:lnSpc>
                <a:spcPts val="1000"/>
              </a:lnSpc>
            </a:pPr>
            <a:endParaRPr lang="en-US" sz="800" b="1" u="sng">
              <a:latin typeface="Courier New" pitchFamily="49" charset="0"/>
              <a:cs typeface="Courier New" pitchFamily="49" charset="0"/>
            </a:endParaRPr>
          </a:p>
          <a:p>
            <a:pPr algn="ctr">
              <a:lnSpc>
                <a:spcPts val="1000"/>
              </a:lnSpc>
            </a:pPr>
            <a:endParaRPr lang="en-US" sz="800" b="1" u="sng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14340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3076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1752600" y="1276350"/>
            <a:ext cx="5486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8000"/>
              </a:lnSpc>
            </a:pPr>
            <a:r>
              <a:rPr lang="en-US" sz="8000" b="1">
                <a:latin typeface="Courier New" pitchFamily="49" charset="0"/>
                <a:cs typeface="Courier New" pitchFamily="49" charset="0"/>
              </a:rPr>
              <a:t>Hire For</a:t>
            </a:r>
          </a:p>
          <a:p>
            <a:pPr algn="ctr">
              <a:lnSpc>
                <a:spcPts val="8000"/>
              </a:lnSpc>
            </a:pPr>
            <a:r>
              <a:rPr lang="en-US" sz="8000" b="1" u="sng">
                <a:latin typeface="Courier New" pitchFamily="49" charset="0"/>
                <a:cs typeface="Courier New" pitchFamily="49" charset="0"/>
              </a:rPr>
              <a:t>Attitude</a:t>
            </a:r>
          </a:p>
          <a:p>
            <a:pPr algn="ctr">
              <a:lnSpc>
                <a:spcPts val="1000"/>
              </a:lnSpc>
            </a:pPr>
            <a:endParaRPr lang="en-US" sz="800" b="1" u="sng">
              <a:latin typeface="Courier New" pitchFamily="49" charset="0"/>
              <a:cs typeface="Courier New" pitchFamily="49" charset="0"/>
            </a:endParaRPr>
          </a:p>
          <a:p>
            <a:pPr algn="ctr">
              <a:lnSpc>
                <a:spcPts val="1000"/>
              </a:lnSpc>
            </a:pPr>
            <a:endParaRPr lang="en-US" sz="800" b="1" u="sng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4100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4343400" y="1428750"/>
            <a:ext cx="411480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/>
            <a:r>
              <a:rPr lang="en-US" sz="2200" b="1" i="1">
                <a:latin typeface="Calibri" pitchFamily="34" charset="0"/>
              </a:rPr>
              <a:t>The most common – and fatal – hiring mistake is to find someone with the right skills but the wrong mind-set and hire them on the theory, “We can change ‘em.”</a:t>
            </a:r>
          </a:p>
          <a:p>
            <a:pPr hangingPunct="0"/>
            <a:endParaRPr lang="en-US" sz="1400" b="1" i="1">
              <a:latin typeface="Calibri" pitchFamily="34" charset="0"/>
            </a:endParaRPr>
          </a:p>
          <a:p>
            <a:pPr hangingPunct="0"/>
            <a:r>
              <a:rPr lang="en-US" sz="1400" b="1">
                <a:latin typeface="Calibri" pitchFamily="34" charset="0"/>
              </a:rPr>
              <a:t>		- Fast Company Magazine</a:t>
            </a:r>
          </a:p>
        </p:txBody>
      </p:sp>
      <p:pic>
        <p:nvPicPr>
          <p:cNvPr id="7" name="Picture 6" descr="Blue Col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1367131"/>
            <a:ext cx="3149600" cy="23330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5124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2362200" y="666750"/>
            <a:ext cx="41767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latin typeface="Calibri" pitchFamily="34" charset="0"/>
              </a:rPr>
              <a:t>Conduct a Structured Interview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6148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990600" y="1276350"/>
            <a:ext cx="35956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latin typeface="Calibri" pitchFamily="34" charset="0"/>
              </a:rPr>
              <a:t>1. Set up an appropriate time </a:t>
            </a:r>
          </a:p>
          <a:p>
            <a:r>
              <a:rPr lang="en-US" sz="2200">
                <a:latin typeface="Calibri" pitchFamily="34" charset="0"/>
              </a:rPr>
              <a:t>    and place</a:t>
            </a:r>
          </a:p>
          <a:p>
            <a:endParaRPr lang="en-US" sz="2200">
              <a:latin typeface="Calibri" pitchFamily="34" charset="0"/>
            </a:endParaRPr>
          </a:p>
        </p:txBody>
      </p:sp>
      <p:pic>
        <p:nvPicPr>
          <p:cNvPr id="7" name="Picture 6" descr="Blue Col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25084" y="1504950"/>
            <a:ext cx="3149600" cy="2362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151" name="TextBox 7"/>
          <p:cNvSpPr txBox="1">
            <a:spLocks noChangeArrowheads="1"/>
          </p:cNvSpPr>
          <p:nvPr/>
        </p:nvSpPr>
        <p:spPr bwMode="auto">
          <a:xfrm>
            <a:off x="2362200" y="666750"/>
            <a:ext cx="41767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latin typeface="Calibri" pitchFamily="34" charset="0"/>
              </a:rPr>
              <a:t>Conduct a Structured Interview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7172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990600" y="1276350"/>
            <a:ext cx="38782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latin typeface="Calibri" pitchFamily="34" charset="0"/>
              </a:rPr>
              <a:t>1. Set up an appropriate time </a:t>
            </a:r>
          </a:p>
          <a:p>
            <a:r>
              <a:rPr lang="en-US" sz="2200">
                <a:latin typeface="Calibri" pitchFamily="34" charset="0"/>
              </a:rPr>
              <a:t>    and place</a:t>
            </a:r>
          </a:p>
          <a:p>
            <a:r>
              <a:rPr lang="en-US" sz="2200">
                <a:latin typeface="Calibri" pitchFamily="34" charset="0"/>
              </a:rPr>
              <a:t>2. Review skills and experience	</a:t>
            </a:r>
          </a:p>
        </p:txBody>
      </p:sp>
      <p:pic>
        <p:nvPicPr>
          <p:cNvPr id="7" name="Picture 6" descr="Blue Col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25084" y="1504950"/>
            <a:ext cx="3149600" cy="2362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175" name="TextBox 7"/>
          <p:cNvSpPr txBox="1">
            <a:spLocks noChangeArrowheads="1"/>
          </p:cNvSpPr>
          <p:nvPr/>
        </p:nvSpPr>
        <p:spPr bwMode="auto">
          <a:xfrm>
            <a:off x="2362200" y="666750"/>
            <a:ext cx="41767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latin typeface="Calibri" pitchFamily="34" charset="0"/>
              </a:rPr>
              <a:t>Conduct a Structured Interview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8196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990600" y="1276350"/>
            <a:ext cx="38862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Calibri" pitchFamily="34" charset="0"/>
              </a:rPr>
              <a:t>1. Set up an appropriate time </a:t>
            </a:r>
          </a:p>
          <a:p>
            <a:r>
              <a:rPr lang="en-US" sz="2200">
                <a:latin typeface="Calibri" pitchFamily="34" charset="0"/>
              </a:rPr>
              <a:t>    and place</a:t>
            </a:r>
          </a:p>
          <a:p>
            <a:r>
              <a:rPr lang="en-US" sz="2200">
                <a:latin typeface="Calibri" pitchFamily="34" charset="0"/>
              </a:rPr>
              <a:t>2. Review skills and experience	</a:t>
            </a:r>
          </a:p>
          <a:p>
            <a:r>
              <a:rPr lang="en-US" sz="2200">
                <a:latin typeface="Calibri" pitchFamily="34" charset="0"/>
              </a:rPr>
              <a:t>3. Ask each applicant the same, </a:t>
            </a:r>
          </a:p>
          <a:p>
            <a:r>
              <a:rPr lang="en-US" sz="2200">
                <a:latin typeface="Calibri" pitchFamily="34" charset="0"/>
              </a:rPr>
              <a:t>    prepared questions	</a:t>
            </a:r>
          </a:p>
        </p:txBody>
      </p:sp>
      <p:pic>
        <p:nvPicPr>
          <p:cNvPr id="7" name="Picture 6" descr="Blue Col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1504950"/>
            <a:ext cx="3149600" cy="2362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8199" name="TextBox 7"/>
          <p:cNvSpPr txBox="1">
            <a:spLocks noChangeArrowheads="1"/>
          </p:cNvSpPr>
          <p:nvPr/>
        </p:nvSpPr>
        <p:spPr bwMode="auto">
          <a:xfrm>
            <a:off x="2362200" y="666750"/>
            <a:ext cx="41767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latin typeface="Calibri" pitchFamily="34" charset="0"/>
              </a:rPr>
              <a:t>Conduct a Structured Interview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9220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990600" y="1276350"/>
            <a:ext cx="38782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latin typeface="Calibri" pitchFamily="34" charset="0"/>
              </a:rPr>
              <a:t>1. Set up an appropriate time </a:t>
            </a:r>
          </a:p>
          <a:p>
            <a:r>
              <a:rPr lang="en-US" sz="2200">
                <a:latin typeface="Calibri" pitchFamily="34" charset="0"/>
              </a:rPr>
              <a:t>    and place</a:t>
            </a:r>
          </a:p>
          <a:p>
            <a:r>
              <a:rPr lang="en-US" sz="2200">
                <a:latin typeface="Calibri" pitchFamily="34" charset="0"/>
              </a:rPr>
              <a:t>2. Review skills and experience	</a:t>
            </a:r>
          </a:p>
          <a:p>
            <a:r>
              <a:rPr lang="en-US" sz="2200">
                <a:latin typeface="Calibri" pitchFamily="34" charset="0"/>
              </a:rPr>
              <a:t>3. Ask each applicant the same, </a:t>
            </a:r>
          </a:p>
          <a:p>
            <a:r>
              <a:rPr lang="en-US" sz="2200">
                <a:latin typeface="Calibri" pitchFamily="34" charset="0"/>
              </a:rPr>
              <a:t>    prepared questions	</a:t>
            </a:r>
          </a:p>
          <a:p>
            <a:r>
              <a:rPr lang="en-US" sz="2200">
                <a:latin typeface="Calibri" pitchFamily="34" charset="0"/>
              </a:rPr>
              <a:t>4. Request specific answers	</a:t>
            </a:r>
          </a:p>
        </p:txBody>
      </p:sp>
      <p:pic>
        <p:nvPicPr>
          <p:cNvPr id="7" name="Picture 6" descr="Blue Col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1504950"/>
            <a:ext cx="3149600" cy="2362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9223" name="TextBox 7"/>
          <p:cNvSpPr txBox="1">
            <a:spLocks noChangeArrowheads="1"/>
          </p:cNvSpPr>
          <p:nvPr/>
        </p:nvSpPr>
        <p:spPr bwMode="auto">
          <a:xfrm>
            <a:off x="2362200" y="666750"/>
            <a:ext cx="41767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latin typeface="Calibri" pitchFamily="34" charset="0"/>
              </a:rPr>
              <a:t>Conduct a Structured Interview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10244" name="Picture 3" descr="Yellow-BG-H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990600" y="1276350"/>
            <a:ext cx="3878263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latin typeface="Calibri" pitchFamily="34" charset="0"/>
              </a:rPr>
              <a:t>1. Set up an appropriate time </a:t>
            </a:r>
          </a:p>
          <a:p>
            <a:r>
              <a:rPr lang="en-US" sz="2200">
                <a:latin typeface="Calibri" pitchFamily="34" charset="0"/>
              </a:rPr>
              <a:t>    and place</a:t>
            </a:r>
          </a:p>
          <a:p>
            <a:r>
              <a:rPr lang="en-US" sz="2200">
                <a:latin typeface="Calibri" pitchFamily="34" charset="0"/>
              </a:rPr>
              <a:t>2. Review skills and experience	</a:t>
            </a:r>
          </a:p>
          <a:p>
            <a:r>
              <a:rPr lang="en-US" sz="2200">
                <a:latin typeface="Calibri" pitchFamily="34" charset="0"/>
              </a:rPr>
              <a:t>3. Ask each applicant the same, </a:t>
            </a:r>
          </a:p>
          <a:p>
            <a:r>
              <a:rPr lang="en-US" sz="2200">
                <a:latin typeface="Calibri" pitchFamily="34" charset="0"/>
              </a:rPr>
              <a:t>    prepared questions	</a:t>
            </a:r>
          </a:p>
          <a:p>
            <a:r>
              <a:rPr lang="en-US" sz="2200">
                <a:latin typeface="Calibri" pitchFamily="34" charset="0"/>
              </a:rPr>
              <a:t>4. Request specific answers	</a:t>
            </a:r>
          </a:p>
          <a:p>
            <a:r>
              <a:rPr lang="en-US" sz="2200">
                <a:latin typeface="Calibri" pitchFamily="34" charset="0"/>
              </a:rPr>
              <a:t>5. Allow time for thinking	</a:t>
            </a:r>
          </a:p>
        </p:txBody>
      </p:sp>
      <p:pic>
        <p:nvPicPr>
          <p:cNvPr id="7" name="Picture 6" descr="Blue Col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1504950"/>
            <a:ext cx="3149600" cy="2362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2362200" y="666750"/>
            <a:ext cx="41767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latin typeface="Calibri" pitchFamily="34" charset="0"/>
              </a:rPr>
              <a:t>Conduct a Structured Interview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364</Words>
  <Application>Microsoft Office PowerPoint</Application>
  <PresentationFormat>On-screen Show (16:9)</PresentationFormat>
  <Paragraphs>75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Arial</vt:lpstr>
      <vt:lpstr>Courier New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Edit</dc:creator>
  <cp:lastModifiedBy>Edit</cp:lastModifiedBy>
  <cp:revision>15</cp:revision>
  <dcterms:created xsi:type="dcterms:W3CDTF">2011-12-17T21:15:01Z</dcterms:created>
  <dcterms:modified xsi:type="dcterms:W3CDTF">2016-11-22T19:40:11Z</dcterms:modified>
</cp:coreProperties>
</file>