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8" r:id="rId5"/>
    <p:sldId id="300" r:id="rId6"/>
    <p:sldId id="307" r:id="rId7"/>
    <p:sldId id="308" r:id="rId8"/>
    <p:sldId id="309" r:id="rId9"/>
    <p:sldId id="310" r:id="rId10"/>
    <p:sldId id="299" r:id="rId11"/>
    <p:sldId id="314" r:id="rId12"/>
    <p:sldId id="315" r:id="rId13"/>
    <p:sldId id="316" r:id="rId14"/>
    <p:sldId id="301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9" r:id="rId25"/>
    <p:sldId id="330" r:id="rId26"/>
    <p:sldId id="331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E7F"/>
    <a:srgbClr val="59551D"/>
    <a:srgbClr val="6C6004"/>
    <a:srgbClr val="605504"/>
    <a:srgbClr val="948306"/>
    <a:srgbClr val="2B5A85"/>
    <a:srgbClr val="1E5592"/>
    <a:srgbClr val="2F4E6B"/>
    <a:srgbClr val="3B6489"/>
    <a:srgbClr val="30519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88276" autoAdjust="0"/>
  </p:normalViewPr>
  <p:slideViewPr>
    <p:cSldViewPr>
      <p:cViewPr varScale="1">
        <p:scale>
          <a:sx n="112" d="100"/>
          <a:sy n="112" d="100"/>
        </p:scale>
        <p:origin x="-43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9CB061-D808-4036-8116-3457909942CE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806FE6-D973-4F27-9B3A-D9019EEFC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SLIDE #</a:t>
            </a:r>
            <a:r>
              <a:rPr lang="en-US" dirty="0" smtClean="0"/>
              <a:t>0:</a:t>
            </a:r>
            <a:r>
              <a:rPr lang="en-US" baseline="0" dirty="0" smtClean="0"/>
              <a:t>  </a:t>
            </a:r>
            <a:r>
              <a:rPr lang="en-US" dirty="0" smtClean="0"/>
              <a:t>Blank </a:t>
            </a:r>
            <a:r>
              <a:rPr lang="en-US" dirty="0" smtClean="0"/>
              <a:t>Background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E0BB2-9DCA-4648-ACB5-9D856B5070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dirty="0" smtClean="0"/>
              <a:t>SLIDE </a:t>
            </a:r>
            <a:r>
              <a:rPr lang="en-US" dirty="0" smtClean="0"/>
              <a:t>#5A:  </a:t>
            </a:r>
            <a:r>
              <a:rPr lang="en-US" sz="1200" b="1" i="1" dirty="0" smtClean="0">
                <a:latin typeface="Arial Black" pitchFamily="34" charset="0"/>
              </a:rPr>
              <a:t>Present with Confidence</a:t>
            </a:r>
            <a:endParaRPr lang="en-US" sz="1200" b="1" i="1" dirty="0" smtClean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 </a:t>
            </a:r>
            <a:r>
              <a:rPr lang="en-US" dirty="0" smtClean="0"/>
              <a:t>#5B:</a:t>
            </a:r>
            <a:r>
              <a:rPr lang="en-US" baseline="0" dirty="0" smtClean="0"/>
              <a:t>  </a:t>
            </a:r>
            <a:r>
              <a:rPr lang="en-US" sz="1200" b="0" dirty="0" smtClean="0">
                <a:latin typeface="Arial Black" pitchFamily="34" charset="0"/>
              </a:rPr>
              <a:t>• Establish your credibility</a:t>
            </a:r>
            <a:endParaRPr lang="en-US" b="0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 </a:t>
            </a:r>
            <a:r>
              <a:rPr lang="en-US" dirty="0" smtClean="0"/>
              <a:t>#5C:</a:t>
            </a:r>
            <a:r>
              <a:rPr lang="en-US" baseline="0" dirty="0" smtClean="0"/>
              <a:t>  </a:t>
            </a:r>
            <a:r>
              <a:rPr lang="en-US" sz="1200" b="0" dirty="0" smtClean="0">
                <a:latin typeface="Arial Black" pitchFamily="34" charset="0"/>
              </a:rPr>
              <a:t>• Be direct and logical</a:t>
            </a:r>
            <a:endParaRPr lang="en-US" b="0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 </a:t>
            </a:r>
            <a:r>
              <a:rPr lang="en-US" dirty="0" smtClean="0"/>
              <a:t>#5D:</a:t>
            </a:r>
            <a:r>
              <a:rPr lang="en-US" baseline="0" dirty="0" smtClean="0"/>
              <a:t>  </a:t>
            </a:r>
            <a:r>
              <a:rPr lang="en-US" sz="1200" b="0" dirty="0" smtClean="0">
                <a:latin typeface="Arial Black" pitchFamily="34" charset="0"/>
              </a:rPr>
              <a:t>• Show conviction</a:t>
            </a:r>
            <a:endParaRPr lang="en-US" b="0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</a:t>
            </a:r>
            <a:r>
              <a:rPr lang="en-US" dirty="0" smtClean="0"/>
              <a:t>#6A:  </a:t>
            </a:r>
            <a:r>
              <a:rPr lang="en-US" sz="1200" b="1" i="1" dirty="0" smtClean="0">
                <a:latin typeface="Arial Black" pitchFamily="34" charset="0"/>
              </a:rPr>
              <a:t>Active Listening Skills</a:t>
            </a:r>
          </a:p>
          <a:p>
            <a:endParaRPr lang="en-US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dirty="0" smtClean="0"/>
              <a:t>SLIDE </a:t>
            </a:r>
            <a:r>
              <a:rPr lang="en-US" dirty="0" smtClean="0"/>
              <a:t>#6B: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1.  Summarize the speaker’s statements - both factual and emotional. </a:t>
            </a:r>
            <a:endParaRPr lang="en-US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dirty="0" smtClean="0"/>
              <a:t>SLIDE </a:t>
            </a:r>
            <a:r>
              <a:rPr lang="en-US" dirty="0" smtClean="0"/>
              <a:t>#6C: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2.  Ask questions</a:t>
            </a:r>
            <a:endParaRPr lang="en-US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dirty="0" smtClean="0"/>
              <a:t>SLIDE </a:t>
            </a:r>
            <a:r>
              <a:rPr lang="en-US" dirty="0" smtClean="0"/>
              <a:t>#6D:</a:t>
            </a:r>
            <a:r>
              <a:rPr lang="en-US" baseline="0" dirty="0" smtClean="0"/>
              <a:t>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3.  Don’t let your own emotions get in the way of listening</a:t>
            </a:r>
            <a:endParaRPr lang="en-US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dirty="0" smtClean="0"/>
              <a:t>SLIDE </a:t>
            </a:r>
            <a:r>
              <a:rPr lang="en-US" dirty="0" smtClean="0"/>
              <a:t>#6E: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4.  Use verbal and nonverbal cues to show that you are listening</a:t>
            </a:r>
            <a:endParaRPr lang="en-US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dirty="0" smtClean="0"/>
              <a:t>SLIDE </a:t>
            </a:r>
            <a:r>
              <a:rPr lang="en-US" dirty="0" smtClean="0"/>
              <a:t>#7A:  </a:t>
            </a:r>
            <a:r>
              <a:rPr lang="en-US" sz="1200" b="1" i="1" dirty="0" smtClean="0">
                <a:latin typeface="Arial Black" pitchFamily="34" charset="0"/>
              </a:rPr>
              <a:t>Respond to Emotional Issues</a:t>
            </a:r>
            <a:endParaRPr lang="en-US" sz="1200" b="1" i="1" dirty="0" smtClean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SLIDE #1 - Title:  </a:t>
            </a:r>
            <a:r>
              <a:rPr lang="en-US" dirty="0" smtClean="0"/>
              <a:t>“Leading with Persuasion”</a:t>
            </a: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47031-2DD2-4524-A206-2B5432F8AE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 </a:t>
            </a:r>
            <a:r>
              <a:rPr lang="en-US" dirty="0" smtClean="0"/>
              <a:t>#7B: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• Talk to people one on one</a:t>
            </a:r>
            <a:endParaRPr lang="en-US" b="0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 </a:t>
            </a:r>
            <a:r>
              <a:rPr lang="en-US" dirty="0" smtClean="0"/>
              <a:t>#7C: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• Be prepared to listen</a:t>
            </a:r>
            <a:endParaRPr lang="en-US" b="0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 </a:t>
            </a:r>
            <a:r>
              <a:rPr lang="en-US" dirty="0" smtClean="0"/>
              <a:t>#7D: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• Consider compromise</a:t>
            </a:r>
            <a:endParaRPr lang="en-US" b="0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dirty="0" smtClean="0"/>
              <a:t>SLIDE </a:t>
            </a:r>
            <a:r>
              <a:rPr lang="en-US" dirty="0" smtClean="0"/>
              <a:t>#8A:  </a:t>
            </a:r>
            <a:r>
              <a:rPr lang="en-US" b="0" i="0" dirty="0" smtClean="0"/>
              <a:t>“</a:t>
            </a:r>
            <a:r>
              <a:rPr lang="en-US" sz="1200" b="0" i="0" dirty="0" smtClean="0">
                <a:latin typeface="Arial Black" pitchFamily="34" charset="0"/>
              </a:rPr>
              <a:t>Nothing is so contagious as enthusiasm.”</a:t>
            </a:r>
            <a:r>
              <a:rPr lang="en-US" sz="1000" b="0" i="0" dirty="0" smtClean="0">
                <a:latin typeface="Arial Black" pitchFamily="34" charset="0"/>
              </a:rPr>
              <a:t>  </a:t>
            </a:r>
            <a:r>
              <a:rPr lang="en-US" sz="1000" b="0" dirty="0" smtClean="0">
                <a:latin typeface="Arial Black" pitchFamily="34" charset="0"/>
              </a:rPr>
              <a:t>- Samuel Coleridge</a:t>
            </a:r>
            <a:endParaRPr lang="en-US" sz="1000" b="0" dirty="0" smtClean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dirty="0" smtClean="0"/>
              <a:t>SLIDE </a:t>
            </a:r>
            <a:r>
              <a:rPr lang="en-US" dirty="0" smtClean="0"/>
              <a:t>#8B:</a:t>
            </a:r>
            <a:r>
              <a:rPr lang="en-US" baseline="0" dirty="0" smtClean="0"/>
              <a:t>  </a:t>
            </a:r>
            <a:r>
              <a:rPr lang="en-US" b="0" i="0" dirty="0" smtClean="0"/>
              <a:t>“</a:t>
            </a:r>
            <a:r>
              <a:rPr lang="en-US" sz="1800" b="0" i="0" dirty="0" smtClean="0">
                <a:latin typeface="Arial Black" pitchFamily="34" charset="0"/>
              </a:rPr>
              <a:t>Effective persuasion requires enthusiasm grounded in conviction.”  </a:t>
            </a:r>
            <a:r>
              <a:rPr lang="en-US" sz="1200" b="0" i="0" dirty="0" smtClean="0">
                <a:latin typeface="Arial Black" pitchFamily="34" charset="0"/>
              </a:rPr>
              <a:t>- John Baldoni from “Leadership As Salesmanship”</a:t>
            </a:r>
            <a:endParaRPr lang="en-US" sz="1200" b="0" i="0" dirty="0" smtClean="0"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SLIDE </a:t>
            </a:r>
            <a:r>
              <a:rPr lang="en-US" dirty="0" smtClean="0"/>
              <a:t>#9 - Title</a:t>
            </a:r>
            <a:r>
              <a:rPr lang="en-US" dirty="0" smtClean="0"/>
              <a:t>:  </a:t>
            </a:r>
            <a:r>
              <a:rPr lang="en-US" dirty="0" smtClean="0"/>
              <a:t>“Leading with Persuasion”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47031-2DD2-4524-A206-2B5432F8AE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SLIDE </a:t>
            </a:r>
            <a:r>
              <a:rPr lang="en-US" dirty="0" smtClean="0"/>
              <a:t>#10:</a:t>
            </a:r>
            <a:r>
              <a:rPr lang="en-US" baseline="0" dirty="0" smtClean="0"/>
              <a:t>  </a:t>
            </a:r>
            <a:r>
              <a:rPr lang="en-US" dirty="0" smtClean="0"/>
              <a:t>Blank </a:t>
            </a:r>
            <a:r>
              <a:rPr lang="en-US" dirty="0" smtClean="0"/>
              <a:t>Background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E0BB2-9DCA-4648-ACB5-9D856B5070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 #</a:t>
            </a:r>
            <a:r>
              <a:rPr lang="en-US" dirty="0" smtClean="0"/>
              <a:t>2:</a:t>
            </a:r>
            <a:r>
              <a:rPr lang="en-US" baseline="0" dirty="0" smtClean="0"/>
              <a:t>  </a:t>
            </a:r>
            <a:r>
              <a:rPr lang="en-US" dirty="0" smtClean="0"/>
              <a:t>“</a:t>
            </a:r>
            <a:r>
              <a:rPr lang="en-US" dirty="0" smtClean="0">
                <a:solidFill>
                  <a:srgbClr val="DDDDDD"/>
                </a:solidFill>
              </a:rPr>
              <a:t>If you would convince others, seem open to conviction yourself.”  - Lord Chesterfield</a:t>
            </a:r>
            <a:endParaRPr lang="en-US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 </a:t>
            </a:r>
            <a:r>
              <a:rPr lang="en-US" dirty="0" smtClean="0"/>
              <a:t>#3:</a:t>
            </a:r>
            <a:r>
              <a:rPr lang="en-US" baseline="0" dirty="0" smtClean="0"/>
              <a:t>  “</a:t>
            </a:r>
            <a:r>
              <a:rPr lang="en-US" dirty="0" smtClean="0">
                <a:solidFill>
                  <a:srgbClr val="DDDDDD"/>
                </a:solidFill>
              </a:rPr>
              <a:t>We often refuse to accept an idea merely because the tone of voice in which it has been expressed is unsympathetic to us.”  - Friedrich Wilhelm Nietzche </a:t>
            </a:r>
            <a:endParaRPr lang="en-US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SLIDE </a:t>
            </a:r>
            <a:r>
              <a:rPr lang="en-US" dirty="0" smtClean="0"/>
              <a:t>#4A:  </a:t>
            </a:r>
            <a:r>
              <a:rPr lang="en-US" sz="1200" b="1" i="1" dirty="0" smtClean="0">
                <a:latin typeface="Arial Black" pitchFamily="34" charset="0"/>
              </a:rPr>
              <a:t>Prepare for Persuasion</a:t>
            </a:r>
          </a:p>
          <a:p>
            <a:endParaRPr lang="en-US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 </a:t>
            </a:r>
            <a:r>
              <a:rPr lang="en-US" dirty="0" smtClean="0"/>
              <a:t>#4B: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• Recognize your own value</a:t>
            </a:r>
            <a:endParaRPr lang="en-US" b="0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dirty="0" smtClean="0"/>
              <a:t>SLIDE </a:t>
            </a:r>
            <a:r>
              <a:rPr lang="en-US" dirty="0" smtClean="0"/>
              <a:t>#4C: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• Focus your idea into one simple sentence</a:t>
            </a:r>
            <a:endParaRPr lang="en-US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hangingPunct="0"/>
            <a:r>
              <a:rPr lang="en-US" dirty="0" smtClean="0"/>
              <a:t>SLIDE </a:t>
            </a:r>
            <a:r>
              <a:rPr lang="en-US" dirty="0" smtClean="0"/>
              <a:t>#4D: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• Support your idea with solid evidence</a:t>
            </a:r>
            <a:endParaRPr lang="en-US" sz="12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SLIDE </a:t>
            </a:r>
            <a:r>
              <a:rPr lang="en-US" dirty="0" smtClean="0"/>
              <a:t>#4E: 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• Anticipate objections</a:t>
            </a:r>
            <a:endParaRPr lang="en-US" b="0" dirty="0" smtClean="0">
              <a:solidFill>
                <a:srgbClr val="DDDDD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89B0B8-4B2C-46A6-A8C0-6B85C86E97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394BE-D06B-46D5-A50D-12345022BFF6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550E-19C0-4258-9D9F-E8C4FE5C5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9A5C-B8A3-4C9C-B2D6-3942016A9856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CA765-7B2E-42A2-9EF2-98EB64B86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39E7-7C00-4E21-91EF-E372DE2B080D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BCA8A-1FF7-4693-993A-454451BC4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A24A0-C755-4B79-B943-8AC946875619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503E-D177-49B2-A9E4-B026EA2BF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448D-B450-4B2E-8FF0-D49745B79BB1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409E-0A05-430D-BBC0-0D298A1B0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74C2-BD0A-4301-967A-3D519C4C210B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AB9E0-AB47-4170-A5DD-F25252DC5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86E2B-1DDB-4E8C-9111-EA6F5853C3A0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6D34F-6273-44EB-8CB4-8305F4C7C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B61C-571D-4842-B599-41B168A4F2E5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A1C9-AF38-4A5D-BAB4-7F16F630D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4381-3ABD-45A8-89D4-D265DDB63503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2DEA-DFA0-448C-AE08-F33922A0F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48C0E-0AA7-4E59-AD6B-2E668CDB8B8D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5D62B-E08E-49C6-891C-38E2B440F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38A43-429F-49E9-BDED-2FAAEA7DF9E2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625B0-65FE-4A6D-ADEA-77257782B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454819-34CA-4C8A-963C-B69416D7685F}" type="datetimeFigureOut">
              <a:rPr lang="en-US"/>
              <a:pPr>
                <a:defRPr/>
              </a:pPr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2BFFC-2B7C-41FC-9DC0-1BADBCD4F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 background - s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ld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9551D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1623358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Present with Confidence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  <a:p>
            <a:pPr hangingPunct="0"/>
            <a:r>
              <a:rPr lang="en-US" sz="1600" b="1" dirty="0" smtClean="0">
                <a:latin typeface="Arial Black" pitchFamily="34" charset="0"/>
              </a:rPr>
              <a:t>    </a:t>
            </a:r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9551D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1623358"/>
            <a:ext cx="3657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Present with Confidence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• Establish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your credibility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9551D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1623358"/>
            <a:ext cx="365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Present with Confidence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•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Establish your credibility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Be direct and logical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9551D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3400" y="1623358"/>
            <a:ext cx="365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Present with Confidence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Establish your credibility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Be direct and logical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Show conviction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895350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Active Listening Skills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895350"/>
            <a:ext cx="365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Active Listening Skills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1.  Summarize the speaker’s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statements - both factual and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emotional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895350"/>
            <a:ext cx="36576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Active Listening Skills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1.  Summarize the speaker’s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statements - both factual and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emotional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2.  Ask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questions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895350"/>
            <a:ext cx="3657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Active Listening Skills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1.  Summarize the speaker’s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statements - both factual and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emotional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2.  Ask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questions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3.  Don’t let your own emotions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get in the way of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listening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895350"/>
            <a:ext cx="36576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Active Listening Skills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1.  Summarize the speaker’s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statements - both factual and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emotional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2.  Ask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questions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3.  Don’t let your own emotions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get in the way of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listening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4.  Use verbal and nonverbal 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cues to show that you are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listening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9551D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1504950"/>
            <a:ext cx="33528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Respond to </a:t>
            </a:r>
            <a:r>
              <a:rPr lang="en-US" sz="2000" b="1" i="1" dirty="0" smtClean="0">
                <a:latin typeface="Arial Black" pitchFamily="34" charset="0"/>
              </a:rPr>
              <a:t>Emotional </a:t>
            </a:r>
            <a:r>
              <a:rPr lang="en-US" sz="2000" b="1" i="1" dirty="0" smtClean="0">
                <a:latin typeface="Arial Black" pitchFamily="34" charset="0"/>
              </a:rPr>
              <a:t>Issues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ding with Persuasion - 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9551D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1504950"/>
            <a:ext cx="3352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Respond to </a:t>
            </a:r>
            <a:r>
              <a:rPr lang="en-US" sz="2000" b="1" i="1" dirty="0" smtClean="0">
                <a:latin typeface="Arial Black" pitchFamily="34" charset="0"/>
              </a:rPr>
              <a:t>Emotional </a:t>
            </a:r>
            <a:r>
              <a:rPr lang="en-US" sz="2000" b="1" i="1" dirty="0" smtClean="0">
                <a:latin typeface="Arial Black" pitchFamily="34" charset="0"/>
              </a:rPr>
              <a:t>Issues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Talk to people one on one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9551D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1504950"/>
            <a:ext cx="3352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Respond to </a:t>
            </a:r>
            <a:r>
              <a:rPr lang="en-US" sz="2000" b="1" i="1" dirty="0" smtClean="0">
                <a:latin typeface="Arial Black" pitchFamily="34" charset="0"/>
              </a:rPr>
              <a:t>Emotional </a:t>
            </a:r>
            <a:r>
              <a:rPr lang="en-US" sz="2000" b="1" i="1" dirty="0" smtClean="0">
                <a:latin typeface="Arial Black" pitchFamily="34" charset="0"/>
              </a:rPr>
              <a:t>Issues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Talk to people one on one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Be prepared to listen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ld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9551D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1504950"/>
            <a:ext cx="33528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Respond to </a:t>
            </a:r>
            <a:r>
              <a:rPr lang="en-US" sz="2000" b="1" i="1" dirty="0" smtClean="0">
                <a:latin typeface="Arial Black" pitchFamily="34" charset="0"/>
              </a:rPr>
              <a:t>Emotional </a:t>
            </a:r>
            <a:r>
              <a:rPr lang="en-US" sz="2000" b="1" i="1" dirty="0" smtClean="0">
                <a:latin typeface="Arial Black" pitchFamily="34" charset="0"/>
              </a:rPr>
              <a:t>Issues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Talk to people one on one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Be prepared to listen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Consider compromise</a:t>
            </a:r>
          </a:p>
          <a:p>
            <a:pPr hangingPunct="0"/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29200" y="2038350"/>
            <a:ext cx="3657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Nothing is so contagious as </a:t>
            </a:r>
            <a:r>
              <a:rPr lang="en-US" sz="2000" b="1" i="1" dirty="0" smtClean="0">
                <a:latin typeface="Arial Black" pitchFamily="34" charset="0"/>
              </a:rPr>
              <a:t>enthusiasm.</a:t>
            </a:r>
            <a:endParaRPr lang="en-US" sz="2000" b="1" i="1" dirty="0" smtClean="0">
              <a:latin typeface="Arial Black" pitchFamily="34" charset="0"/>
            </a:endParaRP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  <a:p>
            <a:pPr hangingPunct="0"/>
            <a:r>
              <a:rPr lang="en-US" sz="1400" b="1" i="1" dirty="0" smtClean="0">
                <a:latin typeface="Arial Black" pitchFamily="34" charset="0"/>
              </a:rPr>
              <a:t> 	</a:t>
            </a:r>
            <a:r>
              <a:rPr lang="en-US" sz="1400" b="1" dirty="0" smtClean="0">
                <a:latin typeface="Arial Black" pitchFamily="34" charset="0"/>
              </a:rPr>
              <a:t>    - Samuel </a:t>
            </a:r>
            <a:r>
              <a:rPr lang="en-US" sz="1400" b="1" dirty="0" smtClean="0">
                <a:latin typeface="Arial Black" pitchFamily="34" charset="0"/>
              </a:rPr>
              <a:t>Coleridge</a:t>
            </a:r>
          </a:p>
        </p:txBody>
      </p:sp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" y="1900357"/>
            <a:ext cx="3581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Effective persuasion requires enthusiasm grounded in conviction</a:t>
            </a:r>
            <a:r>
              <a:rPr lang="en-US" sz="2000" b="1" i="1" dirty="0" smtClean="0">
                <a:latin typeface="Arial Black" pitchFamily="34" charset="0"/>
              </a:rPr>
              <a:t>.</a:t>
            </a:r>
            <a:r>
              <a:rPr lang="en-US" sz="1400" b="1" i="1" dirty="0" smtClean="0">
                <a:latin typeface="Arial Black" pitchFamily="34" charset="0"/>
              </a:rPr>
              <a:t>			</a:t>
            </a:r>
          </a:p>
          <a:p>
            <a:pPr hangingPunct="0"/>
            <a:r>
              <a:rPr lang="en-US" sz="1400" b="1" dirty="0" smtClean="0">
                <a:latin typeface="Arial Black" pitchFamily="34" charset="0"/>
              </a:rPr>
              <a:t>      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- John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Baldoni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- from </a:t>
            </a:r>
          </a:p>
          <a:p>
            <a:pPr hangingPunct="0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            “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Leadership As Salesmanship”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ading with Persuasion - 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 background - sl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00" y="1856422"/>
            <a:ext cx="3124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If you would convince others, seem open to conviction yourself.</a:t>
            </a:r>
          </a:p>
          <a:p>
            <a:pPr hangingPunct="0"/>
            <a:r>
              <a:rPr lang="en-US" sz="1000" b="1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 	   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Lord Chesterfield</a:t>
            </a:r>
            <a:endParaRPr lang="en-US" sz="1400" b="1" dirty="0" smtClean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9551D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62000" y="1428750"/>
            <a:ext cx="3200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We often refuse to</a:t>
            </a:r>
          </a:p>
          <a:p>
            <a:pPr hangingPunct="0"/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accept an idea merely because the tone of </a:t>
            </a:r>
          </a:p>
          <a:p>
            <a:pPr hangingPunct="0"/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voice in which it has </a:t>
            </a:r>
          </a:p>
          <a:p>
            <a:pPr hangingPunct="0"/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been expressed is unsympathetic to us.</a:t>
            </a:r>
            <a:r>
              <a:rPr lang="en-US" sz="1000" b="1" i="1" dirty="0" smtClean="0">
                <a:latin typeface="Arial Black" pitchFamily="34" charset="0"/>
              </a:rPr>
              <a:t>	      </a:t>
            </a:r>
            <a:r>
              <a:rPr lang="en-US" sz="2000" b="1" i="1" dirty="0" smtClean="0">
                <a:latin typeface="Arial Black" pitchFamily="34" charset="0"/>
              </a:rPr>
              <a:t/>
            </a:r>
            <a:br>
              <a:rPr lang="en-US" sz="2000" b="1" i="1" dirty="0" smtClean="0">
                <a:latin typeface="Arial Black" pitchFamily="34" charset="0"/>
              </a:rPr>
            </a:br>
            <a:r>
              <a:rPr lang="en-US" sz="2000" b="1" i="1" dirty="0" smtClean="0">
                <a:latin typeface="Arial Black" pitchFamily="34" charset="0"/>
              </a:rPr>
              <a:t>  </a:t>
            </a:r>
            <a:r>
              <a:rPr lang="en-US" sz="2000" b="1" i="1" dirty="0" smtClean="0">
                <a:latin typeface="Arial Black" pitchFamily="34" charset="0"/>
              </a:rPr>
              <a:t>  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Friedrich Wilhelm Nietzche </a:t>
            </a:r>
          </a:p>
        </p:txBody>
      </p:sp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59551D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1200150"/>
            <a:ext cx="3429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Prepare for Persuasion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1200150"/>
            <a:ext cx="3429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Prepare for Persuasion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Recognize your own value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1200150"/>
            <a:ext cx="3429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Prepare for Persuasion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Recognize your own value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Focus your idea into one 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simple sentence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1200150"/>
            <a:ext cx="3429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Prepare for Persuasion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Recognize your own value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Focus your idea into one 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simple sentence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Support your idea with solid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evidence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lue 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Examp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1152525"/>
            <a:ext cx="3924300" cy="2943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214E7F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1200150"/>
            <a:ext cx="3429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hangingPunct="0"/>
            <a:r>
              <a:rPr lang="en-US" sz="2000" b="1" i="1" dirty="0" smtClean="0">
                <a:latin typeface="Arial Black" pitchFamily="34" charset="0"/>
              </a:rPr>
              <a:t>Prepare for Persuasion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Recognize your own value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Focus your idea into one 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simple sentence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Support your idea with solid 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 evidence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hangingPunct="0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• Anticipate objections</a:t>
            </a:r>
          </a:p>
          <a:p>
            <a:pPr hangingPunct="0"/>
            <a:endParaRPr lang="en-US" sz="2000" b="1" i="1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478</Words>
  <Application>Microsoft Office PowerPoint</Application>
  <PresentationFormat>On-screen Show (16:9)</PresentationFormat>
  <Paragraphs>173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Edit</dc:creator>
  <cp:lastModifiedBy>Edit</cp:lastModifiedBy>
  <cp:revision>185</cp:revision>
  <dcterms:created xsi:type="dcterms:W3CDTF">2013-05-25T18:13:53Z</dcterms:created>
  <dcterms:modified xsi:type="dcterms:W3CDTF">2016-11-08T00:13:54Z</dcterms:modified>
</cp:coreProperties>
</file>