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70" r:id="rId3"/>
    <p:sldId id="258" r:id="rId4"/>
    <p:sldId id="266" r:id="rId5"/>
    <p:sldId id="297" r:id="rId6"/>
    <p:sldId id="292" r:id="rId7"/>
    <p:sldId id="293" r:id="rId8"/>
    <p:sldId id="294" r:id="rId9"/>
    <p:sldId id="295" r:id="rId10"/>
    <p:sldId id="296" r:id="rId11"/>
    <p:sldId id="299" r:id="rId12"/>
    <p:sldId id="286" r:id="rId13"/>
    <p:sldId id="298" r:id="rId14"/>
    <p:sldId id="300" r:id="rId15"/>
    <p:sldId id="302" r:id="rId16"/>
    <p:sldId id="301" r:id="rId17"/>
    <p:sldId id="305" r:id="rId18"/>
    <p:sldId id="303" r:id="rId19"/>
    <p:sldId id="304" r:id="rId20"/>
    <p:sldId id="306" r:id="rId21"/>
    <p:sldId id="285" r:id="rId22"/>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73" autoAdjust="0"/>
    <p:restoredTop sz="85565" autoAdjust="0"/>
  </p:normalViewPr>
  <p:slideViewPr>
    <p:cSldViewPr>
      <p:cViewPr varScale="1">
        <p:scale>
          <a:sx n="109" d="100"/>
          <a:sy n="109" d="100"/>
        </p:scale>
        <p:origin x="-174" y="-84"/>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3F93B2A-F910-47C7-8867-DED5249CA131}" type="datetimeFigureOut">
              <a:rPr lang="en-US"/>
              <a:pPr>
                <a:defRPr/>
              </a:pPr>
              <a:t>11/17/2016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E91AE38-C166-4108-AB72-9DA66FA94AA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#0 - BLANK BACKGROUND</a:t>
            </a:r>
          </a:p>
          <a:p>
            <a:pPr eaLnBrk="1" hangingPunct="1">
              <a:spcBef>
                <a:spcPct val="0"/>
              </a:spcBef>
            </a:pPr>
            <a:endParaRPr lang="en-US" smtClean="0"/>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B7F762-2C57-46B3-B372-D70D69DC4EDF}"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#3F – 6.  Take Advantage of Sales Opportunities </a:t>
            </a:r>
            <a:endParaRPr lang="en-US" smtClean="0">
              <a:latin typeface="Arial Black" pitchFamily="34" charset="0"/>
            </a:endParaRPr>
          </a:p>
          <a:p>
            <a:pPr eaLnBrk="1" hangingPunct="1">
              <a:spcBef>
                <a:spcPct val="0"/>
              </a:spcBef>
            </a:pPr>
            <a:endParaRPr lang="en-US" smtClean="0"/>
          </a:p>
          <a:p>
            <a:pPr eaLnBrk="1" hangingPunct="1">
              <a:spcBef>
                <a:spcPct val="0"/>
              </a:spcBef>
            </a:pPr>
            <a:endParaRPr lang="en-US"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37EFA3-8FD1-4314-A6A9-52A9585CB087}"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#4 – BLANK SLIDE</a:t>
            </a:r>
            <a:endParaRPr lang="en-US" smtClean="0">
              <a:latin typeface="Arial Black" pitchFamily="34" charset="0"/>
            </a:endParaRPr>
          </a:p>
          <a:p>
            <a:endParaRPr lang="en-US" smtClean="0"/>
          </a:p>
        </p:txBody>
      </p:sp>
      <p:sp>
        <p:nvSpPr>
          <p:cNvPr id="4" name="Slide Number Placeholder 3"/>
          <p:cNvSpPr>
            <a:spLocks noGrp="1"/>
          </p:cNvSpPr>
          <p:nvPr>
            <p:ph type="sldNum" sz="quarter" idx="5"/>
          </p:nvPr>
        </p:nvSpPr>
        <p:spPr/>
        <p:txBody>
          <a:bodyPr/>
          <a:lstStyle/>
          <a:p>
            <a:pPr>
              <a:defRPr/>
            </a:pPr>
            <a:fld id="{9733DE83-4CBB-44B3-BEDE-5079F21E81F2}"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dirty="0" smtClean="0"/>
              <a:t>#4A – </a:t>
            </a:r>
            <a:r>
              <a:rPr lang="en-US" u="sng" dirty="0" smtClean="0">
                <a:solidFill>
                  <a:schemeClr val="bg1">
                    <a:lumMod val="95000"/>
                  </a:schemeClr>
                </a:solidFill>
              </a:rPr>
              <a:t>Michael:</a:t>
            </a:r>
            <a:r>
              <a:rPr lang="en-US" b="1" dirty="0" smtClean="0">
                <a:solidFill>
                  <a:schemeClr val="bg1">
                    <a:lumMod val="95000"/>
                  </a:schemeClr>
                </a:solidFill>
              </a:rPr>
              <a:t>  </a:t>
            </a:r>
            <a:r>
              <a:rPr lang="en-US" dirty="0" smtClean="0">
                <a:solidFill>
                  <a:schemeClr val="bg1">
                    <a:lumMod val="95000"/>
                  </a:schemeClr>
                </a:solidFill>
              </a:rPr>
              <a:t>“But that’s not my fault.” </a:t>
            </a:r>
            <a:endParaRPr lang="en-US" dirty="0" smtClean="0">
              <a:latin typeface="Arial Black" pitchFamily="34" charset="0"/>
            </a:endParaRPr>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1ACD5E-E4CC-4FA8-9761-F9280C14B12B}"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dirty="0" smtClean="0"/>
              <a:t>#4B - </a:t>
            </a:r>
            <a:r>
              <a:rPr lang="en-US" u="sng" dirty="0" smtClean="0">
                <a:solidFill>
                  <a:schemeClr val="bg1">
                    <a:lumMod val="95000"/>
                  </a:schemeClr>
                </a:solidFill>
              </a:rPr>
              <a:t>Luigi:</a:t>
            </a:r>
            <a:r>
              <a:rPr lang="en-US" dirty="0" smtClean="0">
                <a:solidFill>
                  <a:schemeClr val="bg1">
                    <a:lumMod val="95000"/>
                  </a:schemeClr>
                </a:solidFill>
              </a:rPr>
              <a:t>  “Maybe not. But the customer is only talking to one person.  You.  To them, you are the business. They want you to make sure it not only goes in right, but that it comes out right.” </a:t>
            </a:r>
            <a:endParaRPr lang="en-US" dirty="0">
              <a:solidFill>
                <a:schemeClr val="bg1">
                  <a:lumMod val="95000"/>
                </a:schemeClr>
              </a:solidFill>
            </a:endParaRPr>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F36486-A4B3-4CC9-90C1-36EABA5110B8}"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#5 – BLANK SLIDE</a:t>
            </a:r>
            <a:endParaRPr lang="en-US" smtClean="0">
              <a:latin typeface="Arial Black" pitchFamily="34" charset="0"/>
            </a:endParaRPr>
          </a:p>
          <a:p>
            <a:endParaRPr lang="en-US" smtClean="0"/>
          </a:p>
        </p:txBody>
      </p:sp>
      <p:sp>
        <p:nvSpPr>
          <p:cNvPr id="4" name="Slide Number Placeholder 3"/>
          <p:cNvSpPr>
            <a:spLocks noGrp="1"/>
          </p:cNvSpPr>
          <p:nvPr>
            <p:ph type="sldNum" sz="quarter" idx="5"/>
          </p:nvPr>
        </p:nvSpPr>
        <p:spPr/>
        <p:txBody>
          <a:bodyPr/>
          <a:lstStyle/>
          <a:p>
            <a:pPr>
              <a:defRPr/>
            </a:pPr>
            <a:fld id="{83F3EC99-CABE-4435-B3C0-C7B945A39C94}"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#5A - </a:t>
            </a:r>
            <a:r>
              <a:rPr lang="en-US" dirty="0" smtClean="0">
                <a:solidFill>
                  <a:schemeClr val="bg1">
                    <a:lumMod val="95000"/>
                  </a:schemeClr>
                </a:solidFill>
                <a:latin typeface="Arial" pitchFamily="34" charset="0"/>
                <a:cs typeface="Arial" pitchFamily="34" charset="0"/>
              </a:rPr>
              <a:t>“The buck stops here.”</a:t>
            </a:r>
          </a:p>
          <a:p>
            <a:pPr>
              <a:defRPr/>
            </a:pPr>
            <a:endParaRPr lang="en-US" dirty="0"/>
          </a:p>
        </p:txBody>
      </p:sp>
      <p:sp>
        <p:nvSpPr>
          <p:cNvPr id="4" name="Slide Number Placeholder 3"/>
          <p:cNvSpPr>
            <a:spLocks noGrp="1"/>
          </p:cNvSpPr>
          <p:nvPr>
            <p:ph type="sldNum" sz="quarter" idx="5"/>
          </p:nvPr>
        </p:nvSpPr>
        <p:spPr/>
        <p:txBody>
          <a:bodyPr/>
          <a:lstStyle/>
          <a:p>
            <a:pPr>
              <a:defRPr/>
            </a:pPr>
            <a:fld id="{A1175016-7F4E-4D01-99B2-C9BF5AB51D63}"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lnSpc>
                <a:spcPts val="1900"/>
              </a:lnSpc>
              <a:defRPr/>
            </a:pPr>
            <a:r>
              <a:rPr lang="en-US" dirty="0" smtClean="0"/>
              <a:t>#5B - </a:t>
            </a:r>
            <a:r>
              <a:rPr lang="en-US" dirty="0" smtClean="0">
                <a:solidFill>
                  <a:schemeClr val="bg1">
                    <a:lumMod val="95000"/>
                  </a:schemeClr>
                </a:solidFill>
                <a:latin typeface="Arial" pitchFamily="34" charset="0"/>
                <a:cs typeface="Arial" pitchFamily="34" charset="0"/>
              </a:rPr>
              <a:t>HARRY TRUMAN, handwritten sign on White House desk </a:t>
            </a:r>
            <a:endParaRPr lang="en-US" dirty="0">
              <a:solidFill>
                <a:schemeClr val="bg1">
                  <a:lumMod val="95000"/>
                </a:schemeClr>
              </a:solidFill>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53D3851A-8DE8-49BA-A765-442995A57CA4}"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#6 – BLANK SLIDE</a:t>
            </a:r>
            <a:endParaRPr lang="en-US" smtClean="0">
              <a:latin typeface="Arial Black" pitchFamily="34" charset="0"/>
            </a:endParaRPr>
          </a:p>
          <a:p>
            <a:endParaRPr lang="en-US" smtClean="0"/>
          </a:p>
        </p:txBody>
      </p:sp>
      <p:sp>
        <p:nvSpPr>
          <p:cNvPr id="4" name="Slide Number Placeholder 3"/>
          <p:cNvSpPr>
            <a:spLocks noGrp="1"/>
          </p:cNvSpPr>
          <p:nvPr>
            <p:ph type="sldNum" sz="quarter" idx="5"/>
          </p:nvPr>
        </p:nvSpPr>
        <p:spPr/>
        <p:txBody>
          <a:bodyPr/>
          <a:lstStyle/>
          <a:p>
            <a:pPr>
              <a:defRPr/>
            </a:pPr>
            <a:fld id="{309B98E8-72CB-40F3-B67B-E55BF488EB64}"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#6A – </a:t>
            </a:r>
            <a:r>
              <a:rPr lang="en-US" dirty="0" smtClean="0">
                <a:solidFill>
                  <a:schemeClr val="bg1">
                    <a:lumMod val="95000"/>
                  </a:schemeClr>
                </a:solidFill>
              </a:rPr>
              <a:t>Good service isn’t about flowery words and pleasant smiles…  </a:t>
            </a:r>
            <a:endParaRPr lang="en-US" u="sng" dirty="0" smtClean="0">
              <a:solidFill>
                <a:schemeClr val="bg1">
                  <a:lumMod val="95000"/>
                </a:schemeClr>
              </a:solidFill>
            </a:endParaRPr>
          </a:p>
          <a:p>
            <a:pPr>
              <a:defRPr/>
            </a:pPr>
            <a:endParaRPr lang="en-US" dirty="0" smtClean="0">
              <a:latin typeface="Arial Black" pitchFamily="34" charset="0"/>
            </a:endParaRPr>
          </a:p>
          <a:p>
            <a:pPr>
              <a:defRPr/>
            </a:pPr>
            <a:endParaRPr lang="en-US" dirty="0"/>
          </a:p>
        </p:txBody>
      </p:sp>
      <p:sp>
        <p:nvSpPr>
          <p:cNvPr id="4" name="Slide Number Placeholder 3"/>
          <p:cNvSpPr>
            <a:spLocks noGrp="1"/>
          </p:cNvSpPr>
          <p:nvPr>
            <p:ph type="sldNum" sz="quarter" idx="5"/>
          </p:nvPr>
        </p:nvSpPr>
        <p:spPr/>
        <p:txBody>
          <a:bodyPr/>
          <a:lstStyle/>
          <a:p>
            <a:pPr>
              <a:defRPr/>
            </a:pPr>
            <a:fld id="{6E0FD247-BD4D-4982-B124-9146E1789F14}"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#6B – </a:t>
            </a:r>
            <a:r>
              <a:rPr lang="en-US" u="sng" dirty="0" smtClean="0">
                <a:solidFill>
                  <a:schemeClr val="bg1">
                    <a:lumMod val="95000"/>
                  </a:schemeClr>
                </a:solidFill>
              </a:rPr>
              <a:t>It’s about actions. </a:t>
            </a:r>
            <a:endParaRPr lang="en-US" dirty="0"/>
          </a:p>
        </p:txBody>
      </p:sp>
      <p:sp>
        <p:nvSpPr>
          <p:cNvPr id="4" name="Slide Number Placeholder 3"/>
          <p:cNvSpPr>
            <a:spLocks noGrp="1"/>
          </p:cNvSpPr>
          <p:nvPr>
            <p:ph type="sldNum" sz="quarter" idx="5"/>
          </p:nvPr>
        </p:nvSpPr>
        <p:spPr/>
        <p:txBody>
          <a:bodyPr/>
          <a:lstStyle/>
          <a:p>
            <a:pPr>
              <a:defRPr/>
            </a:pPr>
            <a:fld id="{613354D2-4502-4B7C-B976-EC852172CC26}"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#1 - TITLE:  “You’ve Got Customers!”</a:t>
            </a:r>
          </a:p>
          <a:p>
            <a:pPr eaLnBrk="1" hangingPunct="1">
              <a:spcBef>
                <a:spcPct val="0"/>
              </a:spcBef>
            </a:pPr>
            <a:endParaRPr lang="en-US" dirty="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A2A0EA-9FF2-4F42-A823-1F34B99B978D}"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#7 - TITLE:  “You’ve Got Customers!”</a:t>
            </a:r>
          </a:p>
          <a:p>
            <a:pPr eaLnBrk="1" hangingPunct="1">
              <a:spcBef>
                <a:spcPct val="0"/>
              </a:spcBef>
            </a:pPr>
            <a:endParaRPr lang="en-US"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1A4A9E-1AD9-474C-A10C-3C6CF08F1918}"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#8 – BLANK SLIDE</a:t>
            </a:r>
            <a:endParaRPr lang="en-US" smtClean="0">
              <a:latin typeface="Arial Black" pitchFamily="34" charset="0"/>
            </a:endParaRPr>
          </a:p>
          <a:p>
            <a:pPr eaLnBrk="1" hangingPunct="1">
              <a:spcBef>
                <a:spcPct val="0"/>
              </a:spcBef>
            </a:pPr>
            <a:endParaRPr lang="en-US" smtClean="0"/>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06C28D-8B90-4F0C-8659-6D4A7CD80AB3}"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dirty="0" smtClean="0"/>
              <a:t>#2 – </a:t>
            </a:r>
            <a:r>
              <a:rPr lang="en-US" u="sng" dirty="0" smtClean="0">
                <a:solidFill>
                  <a:schemeClr val="bg1">
                    <a:lumMod val="95000"/>
                  </a:schemeClr>
                </a:solidFill>
              </a:rPr>
              <a:t>CUSTOMER SERVICE SURVEY </a:t>
            </a:r>
          </a:p>
          <a:p>
            <a:pPr eaLnBrk="1" hangingPunct="1">
              <a:spcBef>
                <a:spcPct val="0"/>
              </a:spcBef>
              <a:defRPr/>
            </a:pPr>
            <a:endParaRPr lang="en-US" dirty="0" smtClean="0"/>
          </a:p>
          <a:p>
            <a:pPr eaLnBrk="1" hangingPunct="1">
              <a:spcBef>
                <a:spcPct val="0"/>
              </a:spcBef>
              <a:defRPr/>
            </a:pPr>
            <a:endParaRPr lang="en-US" dirty="0" smtClean="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57FC52-C5D4-4FD7-9C95-D9B20BB0E3AB}"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#3 – “</a:t>
            </a:r>
            <a:r>
              <a:rPr lang="en-US" u="sng" smtClean="0"/>
              <a:t>SERVICE BEYOND A SMILE” </a:t>
            </a:r>
          </a:p>
          <a:p>
            <a:pPr eaLnBrk="1" hangingPunct="1">
              <a:spcBef>
                <a:spcPct val="0"/>
              </a:spcBef>
            </a:pPr>
            <a:endParaRPr lang="en-US" smtClean="0">
              <a:latin typeface="Arial Black" pitchFamily="34" charset="0"/>
            </a:endParaRPr>
          </a:p>
          <a:p>
            <a:pPr eaLnBrk="1" hangingPunct="1">
              <a:spcBef>
                <a:spcPct val="0"/>
              </a:spcBef>
            </a:pPr>
            <a:endParaRPr lang="en-US" smtClean="0"/>
          </a:p>
          <a:p>
            <a:pPr eaLnBrk="1" hangingPunct="1">
              <a:spcBef>
                <a:spcPct val="0"/>
              </a:spcBef>
            </a:pPr>
            <a:endParaRPr lang="en-US"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D70525-2F6A-42BF-81BF-2A9F1B3A4AC1}"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150000"/>
              </a:lnSpc>
            </a:pPr>
            <a:r>
              <a:rPr lang="en-US" smtClean="0"/>
              <a:t>#3A – 1. Be honest</a:t>
            </a:r>
          </a:p>
          <a:p>
            <a:pPr eaLnBrk="1" hangingPunct="1">
              <a:spcBef>
                <a:spcPct val="0"/>
              </a:spcBef>
            </a:pPr>
            <a:endParaRPr lang="en-US" smtClean="0"/>
          </a:p>
          <a:p>
            <a:pPr eaLnBrk="1" hangingPunct="1">
              <a:spcBef>
                <a:spcPct val="0"/>
              </a:spcBef>
            </a:pPr>
            <a:endParaRPr lang="en-US"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D53168-69FE-457E-B831-0A72FEEDC9B9}"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#3B – </a:t>
            </a:r>
            <a:r>
              <a:rPr lang="en-US" smtClean="0">
                <a:latin typeface="Arial Black" pitchFamily="34" charset="0"/>
              </a:rPr>
              <a:t>2.  </a:t>
            </a:r>
            <a:r>
              <a:rPr lang="en-US" smtClean="0"/>
              <a:t>Listen Before You Sell</a:t>
            </a:r>
            <a:endParaRPr lang="en-US" smtClean="0">
              <a:latin typeface="Arial Black" pitchFamily="34" charset="0"/>
            </a:endParaRPr>
          </a:p>
          <a:p>
            <a:pPr eaLnBrk="1" hangingPunct="1">
              <a:spcBef>
                <a:spcPct val="0"/>
              </a:spcBef>
            </a:pPr>
            <a:endParaRPr lang="en-US" smtClean="0"/>
          </a:p>
          <a:p>
            <a:pPr eaLnBrk="1" hangingPunct="1">
              <a:spcBef>
                <a:spcPct val="0"/>
              </a:spcBef>
            </a:pPr>
            <a:endParaRPr lang="en-US"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E88AB1-78BE-4595-85B4-515A833D270B}"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#3C – 3.  Follow Through on Customer Requests</a:t>
            </a:r>
            <a:endParaRPr lang="en-US" smtClean="0">
              <a:latin typeface="Arial Black" pitchFamily="34" charset="0"/>
            </a:endParaRPr>
          </a:p>
          <a:p>
            <a:pPr eaLnBrk="1" hangingPunct="1">
              <a:spcBef>
                <a:spcPct val="0"/>
              </a:spcBef>
            </a:pPr>
            <a:endParaRPr lang="en-US" smtClean="0"/>
          </a:p>
          <a:p>
            <a:pPr eaLnBrk="1" hangingPunct="1">
              <a:spcBef>
                <a:spcPct val="0"/>
              </a:spcBef>
            </a:pPr>
            <a:endParaRPr lang="en-US"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D058D0-08A3-4A7A-8F11-19CE8A56BFD1}"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#3D – 4.  Take Initiative to Solve Problems </a:t>
            </a:r>
            <a:endParaRPr lang="en-US" smtClean="0">
              <a:latin typeface="Arial Black" pitchFamily="34" charset="0"/>
            </a:endParaRPr>
          </a:p>
          <a:p>
            <a:pPr eaLnBrk="1" hangingPunct="1">
              <a:spcBef>
                <a:spcPct val="0"/>
              </a:spcBef>
            </a:pPr>
            <a:endParaRPr lang="en-US" smtClean="0"/>
          </a:p>
          <a:p>
            <a:pPr eaLnBrk="1" hangingPunct="1">
              <a:spcBef>
                <a:spcPct val="0"/>
              </a:spcBef>
            </a:pPr>
            <a:endParaRPr lang="en-US"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B6AC2F-8CC3-4C70-8EBD-BF011A97D42C}"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#3E – 5.  Know Your Product</a:t>
            </a:r>
          </a:p>
          <a:p>
            <a:pPr eaLnBrk="1" hangingPunct="1">
              <a:spcBef>
                <a:spcPct val="0"/>
              </a:spcBef>
            </a:pPr>
            <a:endParaRPr lang="en-US"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59D34C-B4E9-4F7D-87A5-0BD8C60863A6}" type="slidenum">
              <a:rPr lang="en-US" smtClean="0"/>
              <a:pPr fontAlgn="base">
                <a:spcBef>
                  <a:spcPct val="0"/>
                </a:spcBef>
                <a:spcAft>
                  <a:spcPct val="0"/>
                </a:spcAft>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92BCCD6-F5D3-43E8-82E8-7FB209FBD76C}" type="datetimeFigureOut">
              <a:rPr lang="en-US"/>
              <a:pPr>
                <a:defRPr/>
              </a:pPr>
              <a:t>11/17/2016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D31F50-DE6E-4FA3-8438-ED261F746AC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8252BEC-1D6C-4872-A08B-61F96E1253C1}" type="datetimeFigureOut">
              <a:rPr lang="en-US"/>
              <a:pPr>
                <a:defRPr/>
              </a:pPr>
              <a:t>11/17/2016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89CDE6-7339-4757-B5AB-4AB56F0C8FF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A5A9FB9-7B50-456D-B249-76915AAC045C}" type="datetimeFigureOut">
              <a:rPr lang="en-US"/>
              <a:pPr>
                <a:defRPr/>
              </a:pPr>
              <a:t>11/17/2016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087596-6C40-410F-BD44-6EB886074CB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716B71-17A5-44F3-9F96-A782DC434A4D}" type="datetimeFigureOut">
              <a:rPr lang="en-US"/>
              <a:pPr>
                <a:defRPr/>
              </a:pPr>
              <a:t>11/17/2016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376ACE-0F56-4F46-898E-C98D17F1D20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FDDB579-749E-4BE0-8CDF-06964A7E69B9}" type="datetimeFigureOut">
              <a:rPr lang="en-US"/>
              <a:pPr>
                <a:defRPr/>
              </a:pPr>
              <a:t>11/17/2016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457476-A89B-4C06-9B94-14DDDCCB385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B881F7E-A843-4C99-BABB-E9F77226F83E}" type="datetimeFigureOut">
              <a:rPr lang="en-US"/>
              <a:pPr>
                <a:defRPr/>
              </a:pPr>
              <a:t>11/17/2016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7D689B-C886-45CD-BB3B-A1D2AAFC37A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17F2179-755A-458B-915D-B519A9E42737}" type="datetimeFigureOut">
              <a:rPr lang="en-US"/>
              <a:pPr>
                <a:defRPr/>
              </a:pPr>
              <a:t>11/17/2016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24EF37B-CEDE-4868-8ED9-769B7A6DEAE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CCD6171-D2A1-4D3C-87DB-11C9995C474E}" type="datetimeFigureOut">
              <a:rPr lang="en-US"/>
              <a:pPr>
                <a:defRPr/>
              </a:pPr>
              <a:t>11/17/2016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0FB11FA-0A8F-4688-BAE6-3E01883908E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358EA60-75C6-4C2C-B4FA-76B25E9EEFB7}" type="datetimeFigureOut">
              <a:rPr lang="en-US"/>
              <a:pPr>
                <a:defRPr/>
              </a:pPr>
              <a:t>11/17/2016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4A3BC82-D406-48FE-9D4C-D14AC923B60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458611C-E0E8-45C6-884F-33097A3E0049}" type="datetimeFigureOut">
              <a:rPr lang="en-US"/>
              <a:pPr>
                <a:defRPr/>
              </a:pPr>
              <a:t>11/17/2016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750C90-7246-464D-AA7A-497E15F2429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5B5D45-1D70-45D5-B500-8CE07286418E}" type="datetimeFigureOut">
              <a:rPr lang="en-US"/>
              <a:pPr>
                <a:defRPr/>
              </a:pPr>
              <a:t>11/17/2016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B5E2EE9-8386-4016-8BAD-D2BF8A618D6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A0A33C3-F6CE-4726-B7A8-298EAA870579}" type="datetimeFigureOut">
              <a:rPr lang="en-US"/>
              <a:pPr>
                <a:defRPr/>
              </a:pPr>
              <a:t>11/17/2016</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910AAC6-4653-4F99-BFC4-8C64D6606F1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lue-BG-HD.jpg"/>
          <p:cNvPicPr>
            <a:picLocks noChangeAspect="1"/>
          </p:cNvPicPr>
          <p:nvPr/>
        </p:nvPicPr>
        <p:blipFill>
          <a:blip r:embed="rId3" cstate="print"/>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6" descr="Yellow-BG-HD.jpg"/>
          <p:cNvPicPr>
            <a:picLocks noChangeAspect="1"/>
          </p:cNvPicPr>
          <p:nvPr/>
        </p:nvPicPr>
        <p:blipFill>
          <a:blip r:embed="rId3" cstate="print"/>
          <a:srcRect/>
          <a:stretch>
            <a:fillRect/>
          </a:stretch>
        </p:blipFill>
        <p:spPr bwMode="auto">
          <a:xfrm>
            <a:off x="0" y="0"/>
            <a:ext cx="9144000" cy="5143500"/>
          </a:xfrm>
          <a:prstGeom prst="rect">
            <a:avLst/>
          </a:prstGeom>
          <a:noFill/>
          <a:ln w="9525">
            <a:noFill/>
            <a:miter lim="800000"/>
            <a:headEnd/>
            <a:tailEnd/>
          </a:ln>
        </p:spPr>
      </p:pic>
      <p:sp>
        <p:nvSpPr>
          <p:cNvPr id="11267" name="TextBox 7"/>
          <p:cNvSpPr txBox="1">
            <a:spLocks noChangeArrowheads="1"/>
          </p:cNvSpPr>
          <p:nvPr/>
        </p:nvSpPr>
        <p:spPr bwMode="auto">
          <a:xfrm>
            <a:off x="457200" y="971550"/>
            <a:ext cx="4876800" cy="3200400"/>
          </a:xfrm>
          <a:prstGeom prst="rect">
            <a:avLst/>
          </a:prstGeom>
          <a:noFill/>
          <a:ln w="9525">
            <a:noFill/>
            <a:miter lim="800000"/>
            <a:headEnd/>
            <a:tailEnd/>
          </a:ln>
        </p:spPr>
        <p:txBody>
          <a:bodyPr>
            <a:spAutoFit/>
          </a:bodyPr>
          <a:lstStyle/>
          <a:p>
            <a:r>
              <a:rPr lang="en-US" sz="2000" b="1"/>
              <a:t>“</a:t>
            </a:r>
            <a:r>
              <a:rPr lang="en-US" sz="2000" b="1" u="sng"/>
              <a:t>SERVICE BEYOND A SMILE” </a:t>
            </a:r>
          </a:p>
          <a:p>
            <a:endParaRPr lang="en-US" sz="2000" b="1"/>
          </a:p>
          <a:p>
            <a:pPr>
              <a:lnSpc>
                <a:spcPct val="150000"/>
              </a:lnSpc>
            </a:pPr>
            <a:r>
              <a:rPr lang="en-US" b="1"/>
              <a:t>1. Be honest</a:t>
            </a:r>
          </a:p>
          <a:p>
            <a:pPr>
              <a:lnSpc>
                <a:spcPct val="150000"/>
              </a:lnSpc>
            </a:pPr>
            <a:r>
              <a:rPr lang="en-US" b="1"/>
              <a:t>2. Listen Before You Sell</a:t>
            </a:r>
          </a:p>
          <a:p>
            <a:pPr>
              <a:lnSpc>
                <a:spcPct val="150000"/>
              </a:lnSpc>
            </a:pPr>
            <a:r>
              <a:rPr lang="en-US" b="1"/>
              <a:t>3. Follow Through on Customer Requests </a:t>
            </a:r>
          </a:p>
          <a:p>
            <a:pPr>
              <a:lnSpc>
                <a:spcPct val="150000"/>
              </a:lnSpc>
            </a:pPr>
            <a:r>
              <a:rPr lang="en-US" b="1"/>
              <a:t>4. Take Initiative to Solve Problems </a:t>
            </a:r>
          </a:p>
          <a:p>
            <a:pPr>
              <a:lnSpc>
                <a:spcPct val="150000"/>
              </a:lnSpc>
            </a:pPr>
            <a:r>
              <a:rPr lang="en-US" b="1"/>
              <a:t>5. Know Your Product </a:t>
            </a:r>
          </a:p>
          <a:p>
            <a:pPr>
              <a:lnSpc>
                <a:spcPct val="150000"/>
              </a:lnSpc>
            </a:pPr>
            <a:r>
              <a:rPr lang="en-US" b="1"/>
              <a:t>6. Take Advantage of Sales Opportunities </a:t>
            </a:r>
          </a:p>
        </p:txBody>
      </p:sp>
      <p:pic>
        <p:nvPicPr>
          <p:cNvPr id="18" name="Picture 17" descr="Blue Collar.jpg"/>
          <p:cNvPicPr>
            <a:picLocks noChangeAspect="1"/>
          </p:cNvPicPr>
          <p:nvPr/>
        </p:nvPicPr>
        <p:blipFill>
          <a:blip r:embed="rId4" cstate="print">
            <a:lum contrast="6000"/>
          </a:blip>
          <a:stretch>
            <a:fillRect/>
          </a:stretch>
        </p:blipFill>
        <p:spPr>
          <a:xfrm>
            <a:off x="5410200" y="1352550"/>
            <a:ext cx="3110716" cy="233303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Blue-BG-HD.jpg"/>
          <p:cNvPicPr>
            <a:picLocks noChangeAspect="1"/>
          </p:cNvPicPr>
          <p:nvPr/>
        </p:nvPicPr>
        <p:blipFill>
          <a:blip r:embed="rId3" cstate="print"/>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Blue-BG-HD.jpg"/>
          <p:cNvPicPr>
            <a:picLocks noChangeAspect="1"/>
          </p:cNvPicPr>
          <p:nvPr/>
        </p:nvPicPr>
        <p:blipFill>
          <a:blip r:embed="rId3" cstate="print"/>
          <a:srcRect/>
          <a:stretch>
            <a:fillRect/>
          </a:stretch>
        </p:blipFill>
        <p:spPr bwMode="auto">
          <a:xfrm>
            <a:off x="0" y="0"/>
            <a:ext cx="9144000" cy="5143500"/>
          </a:xfrm>
          <a:prstGeom prst="rect">
            <a:avLst/>
          </a:prstGeom>
          <a:noFill/>
          <a:ln w="9525">
            <a:noFill/>
            <a:miter lim="800000"/>
            <a:headEnd/>
            <a:tailEnd/>
          </a:ln>
        </p:spPr>
      </p:pic>
      <p:sp>
        <p:nvSpPr>
          <p:cNvPr id="7171" name="TextBox 7"/>
          <p:cNvSpPr txBox="1">
            <a:spLocks noChangeArrowheads="1"/>
          </p:cNvSpPr>
          <p:nvPr/>
        </p:nvSpPr>
        <p:spPr bwMode="auto">
          <a:xfrm>
            <a:off x="762000" y="742950"/>
            <a:ext cx="7620000" cy="1754188"/>
          </a:xfrm>
          <a:prstGeom prst="rect">
            <a:avLst/>
          </a:prstGeom>
          <a:noFill/>
          <a:ln w="9525">
            <a:noFill/>
            <a:miter lim="800000"/>
            <a:headEnd/>
            <a:tailEnd/>
          </a:ln>
        </p:spPr>
        <p:txBody>
          <a:bodyPr>
            <a:spAutoFit/>
          </a:bodyPr>
          <a:lstStyle/>
          <a:p>
            <a:pPr>
              <a:defRPr/>
            </a:pPr>
            <a:r>
              <a:rPr lang="en-US" sz="2800" b="1" u="sng" dirty="0">
                <a:solidFill>
                  <a:schemeClr val="bg1">
                    <a:lumMod val="95000"/>
                  </a:schemeClr>
                </a:solidFill>
              </a:rPr>
              <a:t>Michael: </a:t>
            </a:r>
          </a:p>
          <a:p>
            <a:pPr>
              <a:defRPr/>
            </a:pPr>
            <a:r>
              <a:rPr lang="en-US" sz="2800" dirty="0">
                <a:solidFill>
                  <a:schemeClr val="bg1">
                    <a:lumMod val="95000"/>
                  </a:schemeClr>
                </a:solidFill>
              </a:rPr>
              <a:t>“But that’s not my fault.” </a:t>
            </a:r>
            <a:br>
              <a:rPr lang="en-US" sz="2800" dirty="0">
                <a:solidFill>
                  <a:schemeClr val="bg1">
                    <a:lumMod val="95000"/>
                  </a:schemeClr>
                </a:solidFill>
              </a:rPr>
            </a:br>
            <a:endParaRPr lang="en-US" sz="2800" dirty="0">
              <a:solidFill>
                <a:schemeClr val="bg1">
                  <a:lumMod val="95000"/>
                </a:schemeClr>
              </a:solidFill>
            </a:endParaRPr>
          </a:p>
          <a:p>
            <a:pPr>
              <a:defRPr/>
            </a:pPr>
            <a:endParaRPr lang="en-US" sz="2400" b="1" u="sng" dirty="0">
              <a:solidFill>
                <a:schemeClr val="bg1">
                  <a:lumMod val="9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Blue-BG-HD.jpg"/>
          <p:cNvPicPr>
            <a:picLocks noChangeAspect="1"/>
          </p:cNvPicPr>
          <p:nvPr/>
        </p:nvPicPr>
        <p:blipFill>
          <a:blip r:embed="rId3" cstate="print"/>
          <a:srcRect/>
          <a:stretch>
            <a:fillRect/>
          </a:stretch>
        </p:blipFill>
        <p:spPr bwMode="auto">
          <a:xfrm>
            <a:off x="0" y="0"/>
            <a:ext cx="9144000" cy="5143500"/>
          </a:xfrm>
          <a:prstGeom prst="rect">
            <a:avLst/>
          </a:prstGeom>
          <a:noFill/>
          <a:ln w="9525">
            <a:noFill/>
            <a:miter lim="800000"/>
            <a:headEnd/>
            <a:tailEnd/>
          </a:ln>
        </p:spPr>
      </p:pic>
      <p:sp>
        <p:nvSpPr>
          <p:cNvPr id="7171" name="TextBox 7"/>
          <p:cNvSpPr txBox="1">
            <a:spLocks noChangeArrowheads="1"/>
          </p:cNvSpPr>
          <p:nvPr/>
        </p:nvSpPr>
        <p:spPr bwMode="auto">
          <a:xfrm>
            <a:off x="762000" y="742950"/>
            <a:ext cx="7620000" cy="3908425"/>
          </a:xfrm>
          <a:prstGeom prst="rect">
            <a:avLst/>
          </a:prstGeom>
          <a:noFill/>
          <a:ln w="9525">
            <a:noFill/>
            <a:miter lim="800000"/>
            <a:headEnd/>
            <a:tailEnd/>
          </a:ln>
        </p:spPr>
        <p:txBody>
          <a:bodyPr>
            <a:spAutoFit/>
          </a:bodyPr>
          <a:lstStyle/>
          <a:p>
            <a:pPr>
              <a:defRPr/>
            </a:pPr>
            <a:r>
              <a:rPr lang="en-US" sz="2800" b="1" u="sng" dirty="0">
                <a:solidFill>
                  <a:schemeClr val="bg1">
                    <a:lumMod val="95000"/>
                  </a:schemeClr>
                </a:solidFill>
              </a:rPr>
              <a:t>Michael: </a:t>
            </a:r>
          </a:p>
          <a:p>
            <a:pPr>
              <a:defRPr/>
            </a:pPr>
            <a:r>
              <a:rPr lang="en-US" sz="2800" dirty="0">
                <a:solidFill>
                  <a:schemeClr val="bg1">
                    <a:lumMod val="95000"/>
                  </a:schemeClr>
                </a:solidFill>
              </a:rPr>
              <a:t>“But that’s not my fault.” </a:t>
            </a:r>
            <a:br>
              <a:rPr lang="en-US" sz="2800" dirty="0">
                <a:solidFill>
                  <a:schemeClr val="bg1">
                    <a:lumMod val="95000"/>
                  </a:schemeClr>
                </a:solidFill>
              </a:rPr>
            </a:br>
            <a:endParaRPr lang="en-US" sz="2800" dirty="0">
              <a:solidFill>
                <a:schemeClr val="bg1">
                  <a:lumMod val="95000"/>
                </a:schemeClr>
              </a:solidFill>
            </a:endParaRPr>
          </a:p>
          <a:p>
            <a:pPr>
              <a:defRPr/>
            </a:pPr>
            <a:r>
              <a:rPr lang="en-US" sz="2800" b="1" u="sng" dirty="0">
                <a:solidFill>
                  <a:schemeClr val="bg1">
                    <a:lumMod val="95000"/>
                  </a:schemeClr>
                </a:solidFill>
              </a:rPr>
              <a:t>Luigi: </a:t>
            </a:r>
          </a:p>
          <a:p>
            <a:pPr>
              <a:defRPr/>
            </a:pPr>
            <a:r>
              <a:rPr lang="en-US" sz="2800" dirty="0">
                <a:solidFill>
                  <a:schemeClr val="bg1">
                    <a:lumMod val="95000"/>
                  </a:schemeClr>
                </a:solidFill>
              </a:rPr>
              <a:t>“Maybe not. But the customer is only talking to one person.  You.  To them, you are the business. They want you to make sure it not only goes in right, but that it comes out right.” </a:t>
            </a:r>
          </a:p>
          <a:p>
            <a:pPr>
              <a:defRPr/>
            </a:pPr>
            <a:endParaRPr lang="en-US" sz="2400" b="1" u="sng" dirty="0">
              <a:solidFill>
                <a:schemeClr val="bg1">
                  <a:lumMod val="9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Blue-BG-HD.jpg"/>
          <p:cNvPicPr>
            <a:picLocks noChangeAspect="1"/>
          </p:cNvPicPr>
          <p:nvPr/>
        </p:nvPicPr>
        <p:blipFill>
          <a:blip r:embed="rId3" cstate="print"/>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Blue-BG-HD.jpg"/>
          <p:cNvPicPr>
            <a:picLocks noChangeAspect="1"/>
          </p:cNvPicPr>
          <p:nvPr/>
        </p:nvPicPr>
        <p:blipFill>
          <a:blip r:embed="rId3" cstate="print"/>
          <a:srcRect/>
          <a:stretch>
            <a:fillRect/>
          </a:stretch>
        </p:blipFill>
        <p:spPr bwMode="auto">
          <a:xfrm>
            <a:off x="0" y="0"/>
            <a:ext cx="9144000" cy="5143500"/>
          </a:xfrm>
          <a:prstGeom prst="rect">
            <a:avLst/>
          </a:prstGeom>
          <a:noFill/>
          <a:ln w="9525">
            <a:noFill/>
            <a:miter lim="800000"/>
            <a:headEnd/>
            <a:tailEnd/>
          </a:ln>
        </p:spPr>
      </p:pic>
      <p:sp>
        <p:nvSpPr>
          <p:cNvPr id="3" name="Content Placeholder 2"/>
          <p:cNvSpPr>
            <a:spLocks noGrp="1"/>
          </p:cNvSpPr>
          <p:nvPr>
            <p:ph idx="1"/>
          </p:nvPr>
        </p:nvSpPr>
        <p:spPr>
          <a:xfrm>
            <a:off x="2286000" y="2190750"/>
            <a:ext cx="5791200" cy="2438400"/>
          </a:xfrm>
        </p:spPr>
        <p:txBody>
          <a:bodyPr/>
          <a:lstStyle/>
          <a:p>
            <a:pPr>
              <a:buFont typeface="Arial" charset="0"/>
              <a:buNone/>
              <a:defRPr/>
            </a:pPr>
            <a:r>
              <a:rPr lang="en-US" sz="2800" dirty="0" smtClean="0">
                <a:solidFill>
                  <a:schemeClr val="bg1">
                    <a:lumMod val="95000"/>
                  </a:schemeClr>
                </a:solidFill>
                <a:latin typeface="Arial" pitchFamily="34" charset="0"/>
                <a:cs typeface="Arial" pitchFamily="34" charset="0"/>
              </a:rPr>
              <a:t>“The buck stops here.”</a:t>
            </a:r>
          </a:p>
          <a:p>
            <a:pPr>
              <a:buFont typeface="Arial" charset="0"/>
              <a:buNone/>
              <a:defRPr/>
            </a:pPr>
            <a:endParaRPr lang="en-US" sz="1200" b="1" dirty="0" smtClean="0">
              <a:solidFill>
                <a:schemeClr val="bg1">
                  <a:lumMod val="95000"/>
                </a:schemeClr>
              </a:solidFill>
              <a:latin typeface="Arial" pitchFamily="34" charset="0"/>
              <a:cs typeface="Arial" pitchFamily="34" charset="0"/>
            </a:endParaRPr>
          </a:p>
          <a:p>
            <a:pPr>
              <a:lnSpc>
                <a:spcPts val="1900"/>
              </a:lnSpc>
              <a:buFont typeface="Arial" charset="0"/>
              <a:buNone/>
              <a:defRPr/>
            </a:pPr>
            <a:r>
              <a:rPr lang="en-US" sz="2800" dirty="0" smtClean="0">
                <a:solidFill>
                  <a:schemeClr val="bg1">
                    <a:lumMod val="95000"/>
                  </a:schemeClr>
                </a:solidFill>
                <a:latin typeface="Arial" pitchFamily="34" charset="0"/>
                <a:cs typeface="Arial" pitchFamily="34" charset="0"/>
              </a:rPr>
              <a:t>				</a:t>
            </a:r>
            <a:endParaRPr lang="en-US" sz="2000" dirty="0">
              <a:solidFill>
                <a:schemeClr val="bg1">
                  <a:lumMod val="95000"/>
                </a:schemeClr>
              </a:solidFill>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Blue-BG-HD.jpg"/>
          <p:cNvPicPr>
            <a:picLocks noChangeAspect="1"/>
          </p:cNvPicPr>
          <p:nvPr/>
        </p:nvPicPr>
        <p:blipFill>
          <a:blip r:embed="rId3" cstate="print"/>
          <a:srcRect/>
          <a:stretch>
            <a:fillRect/>
          </a:stretch>
        </p:blipFill>
        <p:spPr bwMode="auto">
          <a:xfrm>
            <a:off x="0" y="0"/>
            <a:ext cx="9144000" cy="5143500"/>
          </a:xfrm>
          <a:prstGeom prst="rect">
            <a:avLst/>
          </a:prstGeom>
          <a:noFill/>
          <a:ln w="9525">
            <a:noFill/>
            <a:miter lim="800000"/>
            <a:headEnd/>
            <a:tailEnd/>
          </a:ln>
        </p:spPr>
      </p:pic>
      <p:sp>
        <p:nvSpPr>
          <p:cNvPr id="3" name="Content Placeholder 2"/>
          <p:cNvSpPr>
            <a:spLocks noGrp="1"/>
          </p:cNvSpPr>
          <p:nvPr>
            <p:ph idx="1"/>
          </p:nvPr>
        </p:nvSpPr>
        <p:spPr>
          <a:xfrm>
            <a:off x="2286000" y="2190750"/>
            <a:ext cx="5791200" cy="2438400"/>
          </a:xfrm>
        </p:spPr>
        <p:txBody>
          <a:bodyPr/>
          <a:lstStyle/>
          <a:p>
            <a:pPr>
              <a:buFont typeface="Arial" charset="0"/>
              <a:buNone/>
              <a:defRPr/>
            </a:pPr>
            <a:r>
              <a:rPr lang="en-US" sz="2800" dirty="0" smtClean="0">
                <a:solidFill>
                  <a:schemeClr val="bg1">
                    <a:lumMod val="95000"/>
                  </a:schemeClr>
                </a:solidFill>
                <a:latin typeface="Arial" pitchFamily="34" charset="0"/>
                <a:cs typeface="Arial" pitchFamily="34" charset="0"/>
              </a:rPr>
              <a:t>“The buck stops here.”</a:t>
            </a:r>
          </a:p>
          <a:p>
            <a:pPr>
              <a:buFont typeface="Arial" charset="0"/>
              <a:buNone/>
              <a:defRPr/>
            </a:pPr>
            <a:endParaRPr lang="en-US" sz="1200" b="1" dirty="0" smtClean="0">
              <a:solidFill>
                <a:schemeClr val="bg1">
                  <a:lumMod val="95000"/>
                </a:schemeClr>
              </a:solidFill>
              <a:latin typeface="Arial" pitchFamily="34" charset="0"/>
              <a:cs typeface="Arial" pitchFamily="34" charset="0"/>
            </a:endParaRPr>
          </a:p>
          <a:p>
            <a:pPr>
              <a:lnSpc>
                <a:spcPts val="1900"/>
              </a:lnSpc>
              <a:buFont typeface="Arial" charset="0"/>
              <a:buNone/>
              <a:defRPr/>
            </a:pPr>
            <a:r>
              <a:rPr lang="en-US" sz="2800" dirty="0" smtClean="0">
                <a:solidFill>
                  <a:schemeClr val="bg1">
                    <a:lumMod val="95000"/>
                  </a:schemeClr>
                </a:solidFill>
                <a:latin typeface="Arial" pitchFamily="34" charset="0"/>
                <a:cs typeface="Arial" pitchFamily="34" charset="0"/>
              </a:rPr>
              <a:t>				</a:t>
            </a:r>
            <a:r>
              <a:rPr lang="en-US" sz="2000" dirty="0" smtClean="0">
                <a:solidFill>
                  <a:schemeClr val="bg1">
                    <a:lumMod val="95000"/>
                  </a:schemeClr>
                </a:solidFill>
                <a:latin typeface="Arial" pitchFamily="34" charset="0"/>
                <a:cs typeface="Arial" pitchFamily="34" charset="0"/>
              </a:rPr>
              <a:t>- HARRY TRUMAN, </a:t>
            </a:r>
          </a:p>
          <a:p>
            <a:pPr>
              <a:lnSpc>
                <a:spcPts val="1900"/>
              </a:lnSpc>
              <a:buFont typeface="Arial" charset="0"/>
              <a:buNone/>
              <a:defRPr/>
            </a:pPr>
            <a:r>
              <a:rPr lang="en-US" sz="2000" dirty="0" smtClean="0">
                <a:solidFill>
                  <a:schemeClr val="bg1">
                    <a:lumMod val="95000"/>
                  </a:schemeClr>
                </a:solidFill>
                <a:latin typeface="Arial" pitchFamily="34" charset="0"/>
                <a:cs typeface="Arial" pitchFamily="34" charset="0"/>
              </a:rPr>
              <a:t>				  handwritten sign on </a:t>
            </a:r>
          </a:p>
          <a:p>
            <a:pPr>
              <a:lnSpc>
                <a:spcPts val="1900"/>
              </a:lnSpc>
              <a:buFont typeface="Arial" charset="0"/>
              <a:buNone/>
              <a:defRPr/>
            </a:pPr>
            <a:r>
              <a:rPr lang="en-US" sz="2000" dirty="0" smtClean="0">
                <a:solidFill>
                  <a:schemeClr val="bg1">
                    <a:lumMod val="95000"/>
                  </a:schemeClr>
                </a:solidFill>
                <a:latin typeface="Arial" pitchFamily="34" charset="0"/>
                <a:cs typeface="Arial" pitchFamily="34" charset="0"/>
              </a:rPr>
              <a:t>				  White House desk </a:t>
            </a:r>
            <a:endParaRPr lang="en-US" sz="2000" dirty="0">
              <a:solidFill>
                <a:schemeClr val="bg1">
                  <a:lumMod val="95000"/>
                </a:schemeClr>
              </a:solidFill>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Blue-BG-HD.jpg"/>
          <p:cNvPicPr>
            <a:picLocks noChangeAspect="1"/>
          </p:cNvPicPr>
          <p:nvPr/>
        </p:nvPicPr>
        <p:blipFill>
          <a:blip r:embed="rId3" cstate="print"/>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Blue-BG-HD.jpg"/>
          <p:cNvPicPr>
            <a:picLocks noChangeAspect="1"/>
          </p:cNvPicPr>
          <p:nvPr/>
        </p:nvPicPr>
        <p:blipFill>
          <a:blip r:embed="rId3" cstate="print"/>
          <a:srcRect/>
          <a:stretch>
            <a:fillRect/>
          </a:stretch>
        </p:blipFill>
        <p:spPr bwMode="auto">
          <a:xfrm>
            <a:off x="0" y="0"/>
            <a:ext cx="9144000" cy="5143500"/>
          </a:xfrm>
          <a:prstGeom prst="rect">
            <a:avLst/>
          </a:prstGeom>
          <a:noFill/>
          <a:ln w="9525">
            <a:noFill/>
            <a:miter lim="800000"/>
            <a:headEnd/>
            <a:tailEnd/>
          </a:ln>
        </p:spPr>
      </p:pic>
      <p:sp>
        <p:nvSpPr>
          <p:cNvPr id="5" name="TextBox 4"/>
          <p:cNvSpPr txBox="1"/>
          <p:nvPr/>
        </p:nvSpPr>
        <p:spPr>
          <a:xfrm>
            <a:off x="2133600" y="1657350"/>
            <a:ext cx="5029200" cy="1816100"/>
          </a:xfrm>
          <a:prstGeom prst="rect">
            <a:avLst/>
          </a:prstGeom>
          <a:noFill/>
        </p:spPr>
        <p:txBody>
          <a:bodyPr>
            <a:spAutoFit/>
          </a:bodyPr>
          <a:lstStyle/>
          <a:p>
            <a:pPr>
              <a:defRPr/>
            </a:pPr>
            <a:r>
              <a:rPr lang="en-US" sz="2800" dirty="0">
                <a:solidFill>
                  <a:schemeClr val="bg1">
                    <a:lumMod val="95000"/>
                  </a:schemeClr>
                </a:solidFill>
              </a:rPr>
              <a:t>Good service isn’t about flowery words and pleasant smiles…  </a:t>
            </a:r>
            <a:endParaRPr lang="en-US" sz="2800" u="sng" dirty="0">
              <a:solidFill>
                <a:schemeClr val="bg1">
                  <a:lumMod val="95000"/>
                </a:schemeClr>
              </a:solidFill>
            </a:endParaRPr>
          </a:p>
          <a:p>
            <a:pPr>
              <a:defRPr/>
            </a:pPr>
            <a:endParaRPr lang="en-US" sz="2800" dirty="0">
              <a:solidFill>
                <a:schemeClr val="bg1">
                  <a:lumMod val="95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Blue-BG-HD.jpg"/>
          <p:cNvPicPr>
            <a:picLocks noChangeAspect="1"/>
          </p:cNvPicPr>
          <p:nvPr/>
        </p:nvPicPr>
        <p:blipFill>
          <a:blip r:embed="rId3" cstate="print"/>
          <a:srcRect/>
          <a:stretch>
            <a:fillRect/>
          </a:stretch>
        </p:blipFill>
        <p:spPr bwMode="auto">
          <a:xfrm>
            <a:off x="0" y="0"/>
            <a:ext cx="9144000" cy="5143500"/>
          </a:xfrm>
          <a:prstGeom prst="rect">
            <a:avLst/>
          </a:prstGeom>
          <a:noFill/>
          <a:ln w="9525">
            <a:noFill/>
            <a:miter lim="800000"/>
            <a:headEnd/>
            <a:tailEnd/>
          </a:ln>
        </p:spPr>
      </p:pic>
      <p:sp>
        <p:nvSpPr>
          <p:cNvPr id="5" name="TextBox 4"/>
          <p:cNvSpPr txBox="1"/>
          <p:nvPr/>
        </p:nvSpPr>
        <p:spPr>
          <a:xfrm>
            <a:off x="2133600" y="1657350"/>
            <a:ext cx="5029200" cy="1816100"/>
          </a:xfrm>
          <a:prstGeom prst="rect">
            <a:avLst/>
          </a:prstGeom>
          <a:noFill/>
        </p:spPr>
        <p:txBody>
          <a:bodyPr>
            <a:spAutoFit/>
          </a:bodyPr>
          <a:lstStyle/>
          <a:p>
            <a:pPr>
              <a:defRPr/>
            </a:pPr>
            <a:r>
              <a:rPr lang="en-US" sz="2800" dirty="0">
                <a:solidFill>
                  <a:schemeClr val="bg1">
                    <a:lumMod val="95000"/>
                  </a:schemeClr>
                </a:solidFill>
              </a:rPr>
              <a:t>Good service isn’t about flowery words and pleasant smiles…  </a:t>
            </a:r>
            <a:r>
              <a:rPr lang="en-US" sz="2800" u="sng" dirty="0">
                <a:solidFill>
                  <a:schemeClr val="bg1">
                    <a:lumMod val="95000"/>
                  </a:schemeClr>
                </a:solidFill>
              </a:rPr>
              <a:t>It’s about actions. </a:t>
            </a:r>
          </a:p>
          <a:p>
            <a:pPr>
              <a:defRPr/>
            </a:pPr>
            <a:endParaRPr lang="en-US" sz="2800" dirty="0">
              <a:solidFill>
                <a:schemeClr val="bg1">
                  <a:lumMod val="9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Blue-BG-HD.jpg"/>
          <p:cNvPicPr>
            <a:picLocks noChangeAspect="1"/>
          </p:cNvPicPr>
          <p:nvPr/>
        </p:nvPicPr>
        <p:blipFill>
          <a:blip r:embed="rId3" cstate="print"/>
          <a:srcRect/>
          <a:stretch>
            <a:fillRect/>
          </a:stretch>
        </p:blipFill>
        <p:spPr bwMode="auto">
          <a:xfrm>
            <a:off x="0" y="0"/>
            <a:ext cx="9144000" cy="5143500"/>
          </a:xfrm>
          <a:prstGeom prst="rect">
            <a:avLst/>
          </a:prstGeom>
          <a:noFill/>
          <a:ln w="9525">
            <a:noFill/>
            <a:miter lim="800000"/>
            <a:headEnd/>
            <a:tailEnd/>
          </a:ln>
        </p:spPr>
      </p:pic>
      <p:sp>
        <p:nvSpPr>
          <p:cNvPr id="5" name="Rectangle 4"/>
          <p:cNvSpPr/>
          <p:nvPr/>
        </p:nvSpPr>
        <p:spPr>
          <a:xfrm>
            <a:off x="0" y="971550"/>
            <a:ext cx="9144000" cy="2733338"/>
          </a:xfrm>
          <a:prstGeom prst="rect">
            <a:avLst/>
          </a:prstGeom>
          <a:noFill/>
          <a:ln>
            <a:noFill/>
          </a:ln>
          <a:effectLst>
            <a:outerShdw blurRad="114300" dist="88900" dir="3240000" algn="t" rotWithShape="0">
              <a:prstClr val="black">
                <a:alpha val="40000"/>
              </a:prstClr>
            </a:outerShdw>
          </a:effectLst>
        </p:spPr>
        <p:txBody>
          <a:bodyPr>
            <a:spAutoFit/>
          </a:bodyPr>
          <a:lstStyle/>
          <a:p>
            <a:pPr algn="ctr">
              <a:lnSpc>
                <a:spcPts val="7000"/>
              </a:lnSpc>
              <a:defRPr/>
            </a:pPr>
            <a:r>
              <a:rPr lang="en-US" sz="6500" b="1" dirty="0">
                <a:ln w="19050">
                  <a:solidFill>
                    <a:schemeClr val="tx1"/>
                  </a:solidFill>
                  <a:prstDash val="solid"/>
                </a:ln>
                <a:solidFill>
                  <a:schemeClr val="bg2">
                    <a:tint val="85000"/>
                    <a:satMod val="155000"/>
                  </a:schemeClr>
                </a:solidFill>
                <a:latin typeface="Comic Sans MS" pitchFamily="66" charset="0"/>
                <a:cs typeface="Arial" pitchFamily="34" charset="0"/>
              </a:rPr>
              <a:t>You’ve</a:t>
            </a:r>
          </a:p>
          <a:p>
            <a:pPr algn="ctr">
              <a:lnSpc>
                <a:spcPts val="7000"/>
              </a:lnSpc>
              <a:defRPr/>
            </a:pPr>
            <a:r>
              <a:rPr lang="en-US" sz="6500" b="1" dirty="0">
                <a:ln w="19050">
                  <a:solidFill>
                    <a:schemeClr val="tx1"/>
                  </a:solidFill>
                  <a:prstDash val="solid"/>
                </a:ln>
                <a:solidFill>
                  <a:srgbClr val="FF0000"/>
                </a:solidFill>
                <a:latin typeface="Comic Sans MS" pitchFamily="66" charset="0"/>
                <a:cs typeface="Courier New" pitchFamily="49" charset="0"/>
              </a:rPr>
              <a:t>Got</a:t>
            </a:r>
          </a:p>
          <a:p>
            <a:pPr algn="ctr">
              <a:lnSpc>
                <a:spcPts val="6000"/>
              </a:lnSpc>
              <a:defRPr/>
            </a:pPr>
            <a:r>
              <a:rPr lang="en-US" sz="6500" b="1" dirty="0">
                <a:ln w="19050">
                  <a:solidFill>
                    <a:schemeClr val="tx1"/>
                  </a:solidFill>
                  <a:prstDash val="solid"/>
                </a:ln>
                <a:solidFill>
                  <a:schemeClr val="bg2">
                    <a:tint val="85000"/>
                    <a:satMod val="155000"/>
                  </a:schemeClr>
                </a:solidFill>
                <a:latin typeface="Comic Sans MS" pitchFamily="66" charset="0"/>
                <a:cs typeface="Arial" pitchFamily="34" charset="0"/>
              </a:rPr>
              <a:t>Customers!</a:t>
            </a:r>
            <a:endParaRPr lang="en-US" sz="6500" b="1" dirty="0">
              <a:ln w="19050">
                <a:solidFill>
                  <a:schemeClr val="tx1"/>
                </a:solidFill>
                <a:prstDash val="solid"/>
              </a:ln>
              <a:solidFill>
                <a:schemeClr val="bg2">
                  <a:tint val="85000"/>
                  <a:satMod val="155000"/>
                </a:schemeClr>
              </a:solidFill>
            </a:endParaRPr>
          </a:p>
        </p:txBody>
      </p:sp>
      <p:sp>
        <p:nvSpPr>
          <p:cNvPr id="4" name="TextBox 3"/>
          <p:cNvSpPr txBox="1"/>
          <p:nvPr/>
        </p:nvSpPr>
        <p:spPr>
          <a:xfrm>
            <a:off x="2133600" y="3790950"/>
            <a:ext cx="4800600" cy="430213"/>
          </a:xfrm>
          <a:prstGeom prst="rect">
            <a:avLst/>
          </a:prstGeom>
          <a:noFill/>
        </p:spPr>
        <p:txBody>
          <a:bodyPr>
            <a:spAutoFit/>
          </a:bodyPr>
          <a:lstStyle/>
          <a:p>
            <a:pPr algn="ctr">
              <a:defRPr/>
            </a:pPr>
            <a:r>
              <a:rPr lang="en-US" sz="2200" i="1" dirty="0">
                <a:solidFill>
                  <a:schemeClr val="bg1">
                    <a:lumMod val="95000"/>
                  </a:schemeClr>
                </a:solidFill>
              </a:rPr>
              <a:t>And They Want Action!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Blue-BG-HD.jpg"/>
          <p:cNvPicPr>
            <a:picLocks noChangeAspect="1"/>
          </p:cNvPicPr>
          <p:nvPr/>
        </p:nvPicPr>
        <p:blipFill>
          <a:blip r:embed="rId3" cstate="print"/>
          <a:srcRect/>
          <a:stretch>
            <a:fillRect/>
          </a:stretch>
        </p:blipFill>
        <p:spPr bwMode="auto">
          <a:xfrm>
            <a:off x="0" y="0"/>
            <a:ext cx="9144000" cy="5143500"/>
          </a:xfrm>
          <a:prstGeom prst="rect">
            <a:avLst/>
          </a:prstGeom>
          <a:noFill/>
          <a:ln w="9525">
            <a:noFill/>
            <a:miter lim="800000"/>
            <a:headEnd/>
            <a:tailEnd/>
          </a:ln>
        </p:spPr>
      </p:pic>
      <p:sp>
        <p:nvSpPr>
          <p:cNvPr id="5" name="Rectangle 4"/>
          <p:cNvSpPr/>
          <p:nvPr/>
        </p:nvSpPr>
        <p:spPr>
          <a:xfrm>
            <a:off x="0" y="971550"/>
            <a:ext cx="9144000" cy="2657138"/>
          </a:xfrm>
          <a:prstGeom prst="rect">
            <a:avLst/>
          </a:prstGeom>
          <a:noFill/>
          <a:ln>
            <a:noFill/>
          </a:ln>
          <a:effectLst>
            <a:outerShdw blurRad="114300" dist="88900" dir="3240000" algn="t" rotWithShape="0">
              <a:prstClr val="black">
                <a:alpha val="40000"/>
              </a:prstClr>
            </a:outerShdw>
          </a:effectLst>
        </p:spPr>
        <p:txBody>
          <a:bodyPr>
            <a:spAutoFit/>
          </a:bodyPr>
          <a:lstStyle/>
          <a:p>
            <a:pPr algn="ctr">
              <a:lnSpc>
                <a:spcPts val="7000"/>
              </a:lnSpc>
              <a:defRPr/>
            </a:pPr>
            <a:r>
              <a:rPr lang="en-US" sz="6500" b="1" dirty="0">
                <a:ln w="19050">
                  <a:solidFill>
                    <a:schemeClr val="tx1"/>
                  </a:solidFill>
                  <a:prstDash val="solid"/>
                </a:ln>
                <a:solidFill>
                  <a:schemeClr val="bg2">
                    <a:tint val="85000"/>
                    <a:satMod val="155000"/>
                  </a:schemeClr>
                </a:solidFill>
                <a:latin typeface="Comic Sans MS" pitchFamily="66" charset="0"/>
                <a:cs typeface="Arial" pitchFamily="34" charset="0"/>
              </a:rPr>
              <a:t>You’ve</a:t>
            </a:r>
          </a:p>
          <a:p>
            <a:pPr algn="ctr">
              <a:lnSpc>
                <a:spcPts val="7000"/>
              </a:lnSpc>
              <a:defRPr/>
            </a:pPr>
            <a:r>
              <a:rPr lang="en-US" sz="6500" b="1" dirty="0">
                <a:ln w="19050">
                  <a:solidFill>
                    <a:schemeClr val="tx1"/>
                  </a:solidFill>
                  <a:prstDash val="solid"/>
                </a:ln>
                <a:solidFill>
                  <a:srgbClr val="FF0000"/>
                </a:solidFill>
                <a:latin typeface="Comic Sans MS" pitchFamily="66" charset="0"/>
                <a:cs typeface="Courier New" pitchFamily="49" charset="0"/>
              </a:rPr>
              <a:t>Got</a:t>
            </a:r>
          </a:p>
          <a:p>
            <a:pPr algn="ctr">
              <a:lnSpc>
                <a:spcPts val="6000"/>
              </a:lnSpc>
              <a:defRPr/>
            </a:pPr>
            <a:r>
              <a:rPr lang="en-US" sz="6500" b="1" dirty="0">
                <a:ln w="19050">
                  <a:solidFill>
                    <a:schemeClr val="tx1"/>
                  </a:solidFill>
                  <a:prstDash val="solid"/>
                </a:ln>
                <a:solidFill>
                  <a:schemeClr val="bg2">
                    <a:tint val="85000"/>
                    <a:satMod val="155000"/>
                  </a:schemeClr>
                </a:solidFill>
                <a:latin typeface="Comic Sans MS" pitchFamily="66" charset="0"/>
                <a:cs typeface="Arial" pitchFamily="34" charset="0"/>
              </a:rPr>
              <a:t>Customers!</a:t>
            </a:r>
            <a:endParaRPr lang="en-US" sz="6500" b="1" dirty="0">
              <a:ln w="19050">
                <a:solidFill>
                  <a:schemeClr val="tx1"/>
                </a:solidFill>
                <a:prstDash val="solid"/>
              </a:ln>
              <a:solidFill>
                <a:schemeClr val="bg2">
                  <a:tint val="85000"/>
                  <a:satMod val="155000"/>
                </a:schemeClr>
              </a:solidFill>
            </a:endParaRPr>
          </a:p>
        </p:txBody>
      </p:sp>
      <p:sp>
        <p:nvSpPr>
          <p:cNvPr id="4" name="TextBox 3"/>
          <p:cNvSpPr txBox="1"/>
          <p:nvPr/>
        </p:nvSpPr>
        <p:spPr>
          <a:xfrm>
            <a:off x="2133600" y="3790950"/>
            <a:ext cx="4800600" cy="430213"/>
          </a:xfrm>
          <a:prstGeom prst="rect">
            <a:avLst/>
          </a:prstGeom>
          <a:noFill/>
        </p:spPr>
        <p:txBody>
          <a:bodyPr>
            <a:spAutoFit/>
          </a:bodyPr>
          <a:lstStyle/>
          <a:p>
            <a:pPr algn="ctr">
              <a:defRPr/>
            </a:pPr>
            <a:r>
              <a:rPr lang="en-US" sz="2200" i="1" dirty="0">
                <a:solidFill>
                  <a:schemeClr val="bg1">
                    <a:lumMod val="95000"/>
                  </a:schemeClr>
                </a:solidFill>
              </a:rPr>
              <a:t>And They Want Action!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Blue-BG-HD.jpg"/>
          <p:cNvPicPr>
            <a:picLocks noChangeAspect="1"/>
          </p:cNvPicPr>
          <p:nvPr/>
        </p:nvPicPr>
        <p:blipFill>
          <a:blip r:embed="rId3" cstate="print"/>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Blue-BG-HD.jpg"/>
          <p:cNvPicPr>
            <a:picLocks noChangeAspect="1"/>
          </p:cNvPicPr>
          <p:nvPr/>
        </p:nvPicPr>
        <p:blipFill>
          <a:blip r:embed="rId3" cstate="print"/>
          <a:srcRect/>
          <a:stretch>
            <a:fillRect/>
          </a:stretch>
        </p:blipFill>
        <p:spPr bwMode="auto">
          <a:xfrm>
            <a:off x="0" y="0"/>
            <a:ext cx="9144000" cy="5143500"/>
          </a:xfrm>
          <a:prstGeom prst="rect">
            <a:avLst/>
          </a:prstGeom>
          <a:noFill/>
          <a:ln w="9525">
            <a:noFill/>
            <a:miter lim="800000"/>
            <a:headEnd/>
            <a:tailEnd/>
          </a:ln>
        </p:spPr>
      </p:pic>
      <p:sp>
        <p:nvSpPr>
          <p:cNvPr id="4099" name="TextBox 4"/>
          <p:cNvSpPr txBox="1">
            <a:spLocks noChangeArrowheads="1"/>
          </p:cNvSpPr>
          <p:nvPr/>
        </p:nvSpPr>
        <p:spPr bwMode="auto">
          <a:xfrm>
            <a:off x="990600" y="438150"/>
            <a:ext cx="7086600" cy="4386263"/>
          </a:xfrm>
          <a:prstGeom prst="rect">
            <a:avLst/>
          </a:prstGeom>
          <a:noFill/>
          <a:ln w="9525">
            <a:noFill/>
            <a:miter lim="800000"/>
            <a:headEnd/>
            <a:tailEnd/>
          </a:ln>
        </p:spPr>
        <p:txBody>
          <a:bodyPr>
            <a:spAutoFit/>
          </a:bodyPr>
          <a:lstStyle/>
          <a:p>
            <a:pPr>
              <a:defRPr/>
            </a:pPr>
            <a:r>
              <a:rPr lang="en-US" sz="2400" b="1" u="sng" dirty="0">
                <a:solidFill>
                  <a:schemeClr val="bg1">
                    <a:lumMod val="95000"/>
                  </a:schemeClr>
                </a:solidFill>
              </a:rPr>
              <a:t>CUSTOMER SERVICE SURVEY </a:t>
            </a:r>
          </a:p>
          <a:p>
            <a:pPr>
              <a:lnSpc>
                <a:spcPts val="1800"/>
              </a:lnSpc>
              <a:defRPr/>
            </a:pPr>
            <a:r>
              <a:rPr lang="en-US" sz="1200" b="1" dirty="0">
                <a:solidFill>
                  <a:schemeClr val="bg1">
                    <a:lumMod val="95000"/>
                  </a:schemeClr>
                </a:solidFill>
              </a:rPr>
              <a:t/>
            </a:r>
            <a:br>
              <a:rPr lang="en-US" sz="1200" b="1" dirty="0">
                <a:solidFill>
                  <a:schemeClr val="bg1">
                    <a:lumMod val="95000"/>
                  </a:schemeClr>
                </a:solidFill>
              </a:rPr>
            </a:br>
            <a:r>
              <a:rPr lang="en-US" b="1" dirty="0">
                <a:solidFill>
                  <a:schemeClr val="bg1">
                    <a:lumMod val="95000"/>
                  </a:schemeClr>
                </a:solidFill>
              </a:rPr>
              <a:t>      _____  COMPETENT (Knows product or service) </a:t>
            </a:r>
          </a:p>
          <a:p>
            <a:pPr>
              <a:lnSpc>
                <a:spcPts val="3000"/>
              </a:lnSpc>
              <a:defRPr/>
            </a:pPr>
            <a:r>
              <a:rPr lang="en-US" b="1" dirty="0">
                <a:solidFill>
                  <a:schemeClr val="bg1">
                    <a:lumMod val="95000"/>
                  </a:schemeClr>
                </a:solidFill>
              </a:rPr>
              <a:t>      _____ HONEST </a:t>
            </a:r>
          </a:p>
          <a:p>
            <a:pPr>
              <a:lnSpc>
                <a:spcPts val="3000"/>
              </a:lnSpc>
              <a:defRPr/>
            </a:pPr>
            <a:r>
              <a:rPr lang="en-US" b="1" dirty="0">
                <a:solidFill>
                  <a:schemeClr val="bg1">
                    <a:lumMod val="95000"/>
                  </a:schemeClr>
                </a:solidFill>
              </a:rPr>
              <a:t>      _____ POLITE </a:t>
            </a:r>
          </a:p>
          <a:p>
            <a:pPr>
              <a:lnSpc>
                <a:spcPts val="3000"/>
              </a:lnSpc>
              <a:defRPr/>
            </a:pPr>
            <a:r>
              <a:rPr lang="en-US" b="1" dirty="0">
                <a:solidFill>
                  <a:schemeClr val="bg1">
                    <a:lumMod val="95000"/>
                  </a:schemeClr>
                </a:solidFill>
              </a:rPr>
              <a:t>      _____ CHEERFUL </a:t>
            </a:r>
          </a:p>
          <a:p>
            <a:pPr>
              <a:lnSpc>
                <a:spcPts val="3000"/>
              </a:lnSpc>
              <a:defRPr/>
            </a:pPr>
            <a:r>
              <a:rPr lang="en-US" b="1" dirty="0">
                <a:solidFill>
                  <a:schemeClr val="bg1">
                    <a:lumMod val="95000"/>
                  </a:schemeClr>
                </a:solidFill>
              </a:rPr>
              <a:t>      _____ GOOD SPEAKER </a:t>
            </a:r>
          </a:p>
          <a:p>
            <a:pPr>
              <a:lnSpc>
                <a:spcPts val="3000"/>
              </a:lnSpc>
              <a:defRPr/>
            </a:pPr>
            <a:r>
              <a:rPr lang="en-US" b="1" dirty="0">
                <a:solidFill>
                  <a:schemeClr val="bg1">
                    <a:lumMod val="95000"/>
                  </a:schemeClr>
                </a:solidFill>
              </a:rPr>
              <a:t>      _____ GOOD LISTENER </a:t>
            </a:r>
          </a:p>
          <a:p>
            <a:pPr>
              <a:lnSpc>
                <a:spcPts val="3000"/>
              </a:lnSpc>
              <a:defRPr/>
            </a:pPr>
            <a:r>
              <a:rPr lang="en-US" b="1" dirty="0">
                <a:solidFill>
                  <a:schemeClr val="bg1">
                    <a:lumMod val="95000"/>
                  </a:schemeClr>
                </a:solidFill>
              </a:rPr>
              <a:t>      _____ FOLLOWS THROUGH ON REQUESTS </a:t>
            </a:r>
          </a:p>
          <a:p>
            <a:pPr>
              <a:lnSpc>
                <a:spcPts val="3000"/>
              </a:lnSpc>
              <a:defRPr/>
            </a:pPr>
            <a:r>
              <a:rPr lang="en-US" b="1" dirty="0">
                <a:solidFill>
                  <a:schemeClr val="bg1">
                    <a:lumMod val="95000"/>
                  </a:schemeClr>
                </a:solidFill>
              </a:rPr>
              <a:t>      _____ TAKES INITIATIVE TO SOLVE PROBLEMS </a:t>
            </a:r>
          </a:p>
          <a:p>
            <a:pPr>
              <a:lnSpc>
                <a:spcPts val="3000"/>
              </a:lnSpc>
              <a:defRPr/>
            </a:pPr>
            <a:r>
              <a:rPr lang="en-US" b="1" dirty="0">
                <a:solidFill>
                  <a:schemeClr val="bg1">
                    <a:lumMod val="95000"/>
                  </a:schemeClr>
                </a:solidFill>
              </a:rPr>
              <a:t>      _____ INFORMATIVE (Gives useful information) </a:t>
            </a:r>
          </a:p>
          <a:p>
            <a:pPr>
              <a:lnSpc>
                <a:spcPts val="3000"/>
              </a:lnSpc>
              <a:defRPr/>
            </a:pPr>
            <a:r>
              <a:rPr lang="en-US" b="1" dirty="0">
                <a:solidFill>
                  <a:schemeClr val="bg1">
                    <a:lumMod val="95000"/>
                  </a:schemeClr>
                </a:solidFill>
              </a:rPr>
              <a:t>      _____ TRAIT NOT LISTED (Optional) </a:t>
            </a:r>
            <a:endParaRPr lang="en-US" b="1" dirty="0">
              <a:solidFill>
                <a:schemeClr val="bg1">
                  <a:lumMod val="95000"/>
                </a:schemeClr>
              </a:solidFill>
              <a:latin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6" descr="Yellow-BG-HD.jpg"/>
          <p:cNvPicPr>
            <a:picLocks noChangeAspect="1"/>
          </p:cNvPicPr>
          <p:nvPr/>
        </p:nvPicPr>
        <p:blipFill>
          <a:blip r:embed="rId3" cstate="print"/>
          <a:srcRect/>
          <a:stretch>
            <a:fillRect/>
          </a:stretch>
        </p:blipFill>
        <p:spPr bwMode="auto">
          <a:xfrm>
            <a:off x="0" y="0"/>
            <a:ext cx="9144000" cy="5143500"/>
          </a:xfrm>
          <a:prstGeom prst="rect">
            <a:avLst/>
          </a:prstGeom>
          <a:noFill/>
          <a:ln w="9525">
            <a:noFill/>
            <a:miter lim="800000"/>
            <a:headEnd/>
            <a:tailEnd/>
          </a:ln>
        </p:spPr>
      </p:pic>
      <p:sp>
        <p:nvSpPr>
          <p:cNvPr id="5123" name="TextBox 7"/>
          <p:cNvSpPr txBox="1">
            <a:spLocks noChangeArrowheads="1"/>
          </p:cNvSpPr>
          <p:nvPr/>
        </p:nvSpPr>
        <p:spPr bwMode="auto">
          <a:xfrm>
            <a:off x="457200" y="971550"/>
            <a:ext cx="4876800" cy="708025"/>
          </a:xfrm>
          <a:prstGeom prst="rect">
            <a:avLst/>
          </a:prstGeom>
          <a:noFill/>
          <a:ln w="9525">
            <a:noFill/>
            <a:miter lim="800000"/>
            <a:headEnd/>
            <a:tailEnd/>
          </a:ln>
        </p:spPr>
        <p:txBody>
          <a:bodyPr>
            <a:spAutoFit/>
          </a:bodyPr>
          <a:lstStyle/>
          <a:p>
            <a:r>
              <a:rPr lang="en-US" sz="2000" b="1"/>
              <a:t>“</a:t>
            </a:r>
            <a:r>
              <a:rPr lang="en-US" sz="2000" b="1" u="sng"/>
              <a:t>SERVICE BEYOND A SMILE” </a:t>
            </a:r>
          </a:p>
          <a:p>
            <a:endParaRPr lang="en-US" sz="20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6" descr="Yellow-BG-HD.jpg"/>
          <p:cNvPicPr>
            <a:picLocks noChangeAspect="1"/>
          </p:cNvPicPr>
          <p:nvPr/>
        </p:nvPicPr>
        <p:blipFill>
          <a:blip r:embed="rId3" cstate="print"/>
          <a:srcRect/>
          <a:stretch>
            <a:fillRect/>
          </a:stretch>
        </p:blipFill>
        <p:spPr bwMode="auto">
          <a:xfrm>
            <a:off x="0" y="0"/>
            <a:ext cx="9144000" cy="5143500"/>
          </a:xfrm>
          <a:prstGeom prst="rect">
            <a:avLst/>
          </a:prstGeom>
          <a:noFill/>
          <a:ln w="9525">
            <a:noFill/>
            <a:miter lim="800000"/>
            <a:headEnd/>
            <a:tailEnd/>
          </a:ln>
        </p:spPr>
      </p:pic>
      <p:sp>
        <p:nvSpPr>
          <p:cNvPr id="6147" name="TextBox 7"/>
          <p:cNvSpPr txBox="1">
            <a:spLocks noChangeArrowheads="1"/>
          </p:cNvSpPr>
          <p:nvPr/>
        </p:nvSpPr>
        <p:spPr bwMode="auto">
          <a:xfrm>
            <a:off x="457200" y="971550"/>
            <a:ext cx="4876800" cy="1123950"/>
          </a:xfrm>
          <a:prstGeom prst="rect">
            <a:avLst/>
          </a:prstGeom>
          <a:noFill/>
          <a:ln w="9525">
            <a:noFill/>
            <a:miter lim="800000"/>
            <a:headEnd/>
            <a:tailEnd/>
          </a:ln>
        </p:spPr>
        <p:txBody>
          <a:bodyPr>
            <a:spAutoFit/>
          </a:bodyPr>
          <a:lstStyle/>
          <a:p>
            <a:r>
              <a:rPr lang="en-US" sz="2000" b="1" dirty="0"/>
              <a:t>“</a:t>
            </a:r>
            <a:r>
              <a:rPr lang="en-US" sz="2000" b="1" u="sng" dirty="0"/>
              <a:t>SERVICE BEYOND A SMILE” </a:t>
            </a:r>
          </a:p>
          <a:p>
            <a:endParaRPr lang="en-US" sz="2000" b="1" dirty="0"/>
          </a:p>
          <a:p>
            <a:pPr>
              <a:lnSpc>
                <a:spcPct val="150000"/>
              </a:lnSpc>
            </a:pPr>
            <a:r>
              <a:rPr lang="en-US" b="1" dirty="0"/>
              <a:t>1. Be honest</a:t>
            </a:r>
          </a:p>
        </p:txBody>
      </p:sp>
      <p:pic>
        <p:nvPicPr>
          <p:cNvPr id="18" name="Picture 17" descr="Blue Collar.jpg"/>
          <p:cNvPicPr>
            <a:picLocks noChangeAspect="1"/>
          </p:cNvPicPr>
          <p:nvPr/>
        </p:nvPicPr>
        <p:blipFill>
          <a:blip r:embed="rId4" cstate="print"/>
          <a:stretch>
            <a:fillRect/>
          </a:stretch>
        </p:blipFill>
        <p:spPr>
          <a:xfrm>
            <a:off x="5410200" y="1352550"/>
            <a:ext cx="3110716" cy="233303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6" descr="Yellow-BG-HD.jpg"/>
          <p:cNvPicPr>
            <a:picLocks noChangeAspect="1"/>
          </p:cNvPicPr>
          <p:nvPr/>
        </p:nvPicPr>
        <p:blipFill>
          <a:blip r:embed="rId3" cstate="print"/>
          <a:srcRect/>
          <a:stretch>
            <a:fillRect/>
          </a:stretch>
        </p:blipFill>
        <p:spPr bwMode="auto">
          <a:xfrm>
            <a:off x="0" y="0"/>
            <a:ext cx="9144000" cy="5143500"/>
          </a:xfrm>
          <a:prstGeom prst="rect">
            <a:avLst/>
          </a:prstGeom>
          <a:noFill/>
          <a:ln w="9525">
            <a:noFill/>
            <a:miter lim="800000"/>
            <a:headEnd/>
            <a:tailEnd/>
          </a:ln>
        </p:spPr>
      </p:pic>
      <p:sp>
        <p:nvSpPr>
          <p:cNvPr id="7171" name="TextBox 7"/>
          <p:cNvSpPr txBox="1">
            <a:spLocks noChangeArrowheads="1"/>
          </p:cNvSpPr>
          <p:nvPr/>
        </p:nvSpPr>
        <p:spPr bwMode="auto">
          <a:xfrm>
            <a:off x="457200" y="971550"/>
            <a:ext cx="4876800" cy="1538288"/>
          </a:xfrm>
          <a:prstGeom prst="rect">
            <a:avLst/>
          </a:prstGeom>
          <a:noFill/>
          <a:ln w="9525">
            <a:noFill/>
            <a:miter lim="800000"/>
            <a:headEnd/>
            <a:tailEnd/>
          </a:ln>
        </p:spPr>
        <p:txBody>
          <a:bodyPr>
            <a:spAutoFit/>
          </a:bodyPr>
          <a:lstStyle/>
          <a:p>
            <a:r>
              <a:rPr lang="en-US" sz="2000" b="1"/>
              <a:t>“</a:t>
            </a:r>
            <a:r>
              <a:rPr lang="en-US" sz="2000" b="1" u="sng"/>
              <a:t>SERVICE BEYOND A SMILE” </a:t>
            </a:r>
          </a:p>
          <a:p>
            <a:endParaRPr lang="en-US" sz="2000" b="1"/>
          </a:p>
          <a:p>
            <a:pPr>
              <a:lnSpc>
                <a:spcPct val="150000"/>
              </a:lnSpc>
            </a:pPr>
            <a:r>
              <a:rPr lang="en-US" b="1"/>
              <a:t>1. Be honest</a:t>
            </a:r>
          </a:p>
          <a:p>
            <a:pPr>
              <a:lnSpc>
                <a:spcPct val="150000"/>
              </a:lnSpc>
            </a:pPr>
            <a:r>
              <a:rPr lang="en-US" b="1"/>
              <a:t>2. Listen Before You Sell</a:t>
            </a:r>
          </a:p>
        </p:txBody>
      </p:sp>
      <p:pic>
        <p:nvPicPr>
          <p:cNvPr id="18" name="Picture 17" descr="Blue Collar.jpg"/>
          <p:cNvPicPr>
            <a:picLocks noChangeAspect="1"/>
          </p:cNvPicPr>
          <p:nvPr/>
        </p:nvPicPr>
        <p:blipFill>
          <a:blip r:embed="rId4" cstate="print">
            <a:lum contrast="7000"/>
          </a:blip>
          <a:stretch>
            <a:fillRect/>
          </a:stretch>
        </p:blipFill>
        <p:spPr>
          <a:xfrm>
            <a:off x="5411865" y="1352550"/>
            <a:ext cx="3107385" cy="233303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6" descr="Yellow-BG-HD.jpg"/>
          <p:cNvPicPr>
            <a:picLocks noChangeAspect="1"/>
          </p:cNvPicPr>
          <p:nvPr/>
        </p:nvPicPr>
        <p:blipFill>
          <a:blip r:embed="rId3" cstate="print"/>
          <a:srcRect/>
          <a:stretch>
            <a:fillRect/>
          </a:stretch>
        </p:blipFill>
        <p:spPr bwMode="auto">
          <a:xfrm>
            <a:off x="0" y="0"/>
            <a:ext cx="9144000" cy="5143500"/>
          </a:xfrm>
          <a:prstGeom prst="rect">
            <a:avLst/>
          </a:prstGeom>
          <a:noFill/>
          <a:ln w="9525">
            <a:noFill/>
            <a:miter lim="800000"/>
            <a:headEnd/>
            <a:tailEnd/>
          </a:ln>
        </p:spPr>
      </p:pic>
      <p:sp>
        <p:nvSpPr>
          <p:cNvPr id="8195" name="TextBox 7"/>
          <p:cNvSpPr txBox="1">
            <a:spLocks noChangeArrowheads="1"/>
          </p:cNvSpPr>
          <p:nvPr/>
        </p:nvSpPr>
        <p:spPr bwMode="auto">
          <a:xfrm>
            <a:off x="457200" y="971550"/>
            <a:ext cx="4876800" cy="1954213"/>
          </a:xfrm>
          <a:prstGeom prst="rect">
            <a:avLst/>
          </a:prstGeom>
          <a:noFill/>
          <a:ln w="9525">
            <a:noFill/>
            <a:miter lim="800000"/>
            <a:headEnd/>
            <a:tailEnd/>
          </a:ln>
        </p:spPr>
        <p:txBody>
          <a:bodyPr>
            <a:spAutoFit/>
          </a:bodyPr>
          <a:lstStyle/>
          <a:p>
            <a:r>
              <a:rPr lang="en-US" sz="2000" b="1"/>
              <a:t>“</a:t>
            </a:r>
            <a:r>
              <a:rPr lang="en-US" sz="2000" b="1" u="sng"/>
              <a:t>SERVICE BEYOND A SMILE” </a:t>
            </a:r>
          </a:p>
          <a:p>
            <a:endParaRPr lang="en-US" sz="2000" b="1"/>
          </a:p>
          <a:p>
            <a:pPr>
              <a:lnSpc>
                <a:spcPct val="150000"/>
              </a:lnSpc>
            </a:pPr>
            <a:r>
              <a:rPr lang="en-US" b="1"/>
              <a:t>1. Be honest</a:t>
            </a:r>
          </a:p>
          <a:p>
            <a:pPr>
              <a:lnSpc>
                <a:spcPct val="150000"/>
              </a:lnSpc>
            </a:pPr>
            <a:r>
              <a:rPr lang="en-US" b="1"/>
              <a:t>2. Listen Before You Sell</a:t>
            </a:r>
          </a:p>
          <a:p>
            <a:pPr>
              <a:lnSpc>
                <a:spcPct val="150000"/>
              </a:lnSpc>
            </a:pPr>
            <a:r>
              <a:rPr lang="en-US" b="1"/>
              <a:t>3. Follow Through on Customer Requests </a:t>
            </a:r>
          </a:p>
        </p:txBody>
      </p:sp>
      <p:pic>
        <p:nvPicPr>
          <p:cNvPr id="18" name="Picture 17" descr="Blue Collar.jpg"/>
          <p:cNvPicPr>
            <a:picLocks noChangeAspect="1"/>
          </p:cNvPicPr>
          <p:nvPr/>
        </p:nvPicPr>
        <p:blipFill>
          <a:blip r:embed="rId4" cstate="print"/>
          <a:stretch>
            <a:fillRect/>
          </a:stretch>
        </p:blipFill>
        <p:spPr>
          <a:xfrm>
            <a:off x="5411855" y="1352550"/>
            <a:ext cx="3107406" cy="233303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6" descr="Yellow-BG-HD.jpg"/>
          <p:cNvPicPr>
            <a:picLocks noChangeAspect="1"/>
          </p:cNvPicPr>
          <p:nvPr/>
        </p:nvPicPr>
        <p:blipFill>
          <a:blip r:embed="rId3" cstate="print"/>
          <a:srcRect/>
          <a:stretch>
            <a:fillRect/>
          </a:stretch>
        </p:blipFill>
        <p:spPr bwMode="auto">
          <a:xfrm>
            <a:off x="0" y="0"/>
            <a:ext cx="9144000" cy="5143500"/>
          </a:xfrm>
          <a:prstGeom prst="rect">
            <a:avLst/>
          </a:prstGeom>
          <a:noFill/>
          <a:ln w="9525">
            <a:noFill/>
            <a:miter lim="800000"/>
            <a:headEnd/>
            <a:tailEnd/>
          </a:ln>
        </p:spPr>
      </p:pic>
      <p:sp>
        <p:nvSpPr>
          <p:cNvPr id="9219" name="TextBox 7"/>
          <p:cNvSpPr txBox="1">
            <a:spLocks noChangeArrowheads="1"/>
          </p:cNvSpPr>
          <p:nvPr/>
        </p:nvSpPr>
        <p:spPr bwMode="auto">
          <a:xfrm>
            <a:off x="457200" y="971550"/>
            <a:ext cx="4876800" cy="2370138"/>
          </a:xfrm>
          <a:prstGeom prst="rect">
            <a:avLst/>
          </a:prstGeom>
          <a:noFill/>
          <a:ln w="9525">
            <a:noFill/>
            <a:miter lim="800000"/>
            <a:headEnd/>
            <a:tailEnd/>
          </a:ln>
        </p:spPr>
        <p:txBody>
          <a:bodyPr>
            <a:spAutoFit/>
          </a:bodyPr>
          <a:lstStyle/>
          <a:p>
            <a:r>
              <a:rPr lang="en-US" sz="2000" b="1"/>
              <a:t>“</a:t>
            </a:r>
            <a:r>
              <a:rPr lang="en-US" sz="2000" b="1" u="sng"/>
              <a:t>SERVICE BEYOND A SMILE” </a:t>
            </a:r>
          </a:p>
          <a:p>
            <a:endParaRPr lang="en-US" sz="2000" b="1"/>
          </a:p>
          <a:p>
            <a:pPr>
              <a:lnSpc>
                <a:spcPct val="150000"/>
              </a:lnSpc>
            </a:pPr>
            <a:r>
              <a:rPr lang="en-US" b="1"/>
              <a:t>1. Be honest</a:t>
            </a:r>
          </a:p>
          <a:p>
            <a:pPr>
              <a:lnSpc>
                <a:spcPct val="150000"/>
              </a:lnSpc>
            </a:pPr>
            <a:r>
              <a:rPr lang="en-US" b="1"/>
              <a:t>2. Listen Before You Sell</a:t>
            </a:r>
          </a:p>
          <a:p>
            <a:pPr>
              <a:lnSpc>
                <a:spcPct val="150000"/>
              </a:lnSpc>
            </a:pPr>
            <a:r>
              <a:rPr lang="en-US" b="1"/>
              <a:t>3. Follow Through on Customer Requests </a:t>
            </a:r>
          </a:p>
          <a:p>
            <a:pPr>
              <a:lnSpc>
                <a:spcPct val="150000"/>
              </a:lnSpc>
            </a:pPr>
            <a:r>
              <a:rPr lang="en-US" b="1"/>
              <a:t>4. Take Initiative to Solve Problems </a:t>
            </a:r>
          </a:p>
        </p:txBody>
      </p:sp>
      <p:pic>
        <p:nvPicPr>
          <p:cNvPr id="18" name="Picture 17" descr="Blue Collar.jpg"/>
          <p:cNvPicPr>
            <a:picLocks noChangeAspect="1"/>
          </p:cNvPicPr>
          <p:nvPr/>
        </p:nvPicPr>
        <p:blipFill>
          <a:blip r:embed="rId4" cstate="print"/>
          <a:stretch>
            <a:fillRect/>
          </a:stretch>
        </p:blipFill>
        <p:spPr>
          <a:xfrm>
            <a:off x="5410200" y="1352550"/>
            <a:ext cx="3110716" cy="233303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6" descr="Yellow-BG-HD.jpg"/>
          <p:cNvPicPr>
            <a:picLocks noChangeAspect="1"/>
          </p:cNvPicPr>
          <p:nvPr/>
        </p:nvPicPr>
        <p:blipFill>
          <a:blip r:embed="rId3" cstate="print"/>
          <a:srcRect/>
          <a:stretch>
            <a:fillRect/>
          </a:stretch>
        </p:blipFill>
        <p:spPr bwMode="auto">
          <a:xfrm>
            <a:off x="0" y="0"/>
            <a:ext cx="9144000" cy="5143500"/>
          </a:xfrm>
          <a:prstGeom prst="rect">
            <a:avLst/>
          </a:prstGeom>
          <a:noFill/>
          <a:ln w="9525">
            <a:noFill/>
            <a:miter lim="800000"/>
            <a:headEnd/>
            <a:tailEnd/>
          </a:ln>
        </p:spPr>
      </p:pic>
      <p:sp>
        <p:nvSpPr>
          <p:cNvPr id="10243" name="TextBox 7"/>
          <p:cNvSpPr txBox="1">
            <a:spLocks noChangeArrowheads="1"/>
          </p:cNvSpPr>
          <p:nvPr/>
        </p:nvSpPr>
        <p:spPr bwMode="auto">
          <a:xfrm>
            <a:off x="457200" y="971550"/>
            <a:ext cx="4876800" cy="2786063"/>
          </a:xfrm>
          <a:prstGeom prst="rect">
            <a:avLst/>
          </a:prstGeom>
          <a:noFill/>
          <a:ln w="9525">
            <a:noFill/>
            <a:miter lim="800000"/>
            <a:headEnd/>
            <a:tailEnd/>
          </a:ln>
        </p:spPr>
        <p:txBody>
          <a:bodyPr>
            <a:spAutoFit/>
          </a:bodyPr>
          <a:lstStyle/>
          <a:p>
            <a:r>
              <a:rPr lang="en-US" sz="2000" b="1"/>
              <a:t>“</a:t>
            </a:r>
            <a:r>
              <a:rPr lang="en-US" sz="2000" b="1" u="sng"/>
              <a:t>SERVICE BEYOND A SMILE” </a:t>
            </a:r>
          </a:p>
          <a:p>
            <a:endParaRPr lang="en-US" sz="2000" b="1"/>
          </a:p>
          <a:p>
            <a:pPr>
              <a:lnSpc>
                <a:spcPct val="150000"/>
              </a:lnSpc>
            </a:pPr>
            <a:r>
              <a:rPr lang="en-US" b="1"/>
              <a:t>1. Be honest </a:t>
            </a:r>
          </a:p>
          <a:p>
            <a:pPr>
              <a:lnSpc>
                <a:spcPct val="150000"/>
              </a:lnSpc>
            </a:pPr>
            <a:r>
              <a:rPr lang="en-US" b="1"/>
              <a:t>2. Listen Before You Sell</a:t>
            </a:r>
          </a:p>
          <a:p>
            <a:pPr>
              <a:lnSpc>
                <a:spcPct val="150000"/>
              </a:lnSpc>
            </a:pPr>
            <a:r>
              <a:rPr lang="en-US" b="1"/>
              <a:t>3. Follow Through on Customer Requests </a:t>
            </a:r>
          </a:p>
          <a:p>
            <a:pPr>
              <a:lnSpc>
                <a:spcPct val="150000"/>
              </a:lnSpc>
            </a:pPr>
            <a:r>
              <a:rPr lang="en-US" b="1"/>
              <a:t>4. Take Initiative to Solve Problems </a:t>
            </a:r>
          </a:p>
          <a:p>
            <a:pPr>
              <a:lnSpc>
                <a:spcPct val="150000"/>
              </a:lnSpc>
            </a:pPr>
            <a:r>
              <a:rPr lang="en-US" b="1"/>
              <a:t>5. Know Your Product </a:t>
            </a:r>
          </a:p>
        </p:txBody>
      </p:sp>
      <p:pic>
        <p:nvPicPr>
          <p:cNvPr id="18" name="Picture 17" descr="Blue Collar.jpg"/>
          <p:cNvPicPr>
            <a:picLocks noChangeAspect="1"/>
          </p:cNvPicPr>
          <p:nvPr/>
        </p:nvPicPr>
        <p:blipFill>
          <a:blip r:embed="rId4" cstate="print">
            <a:lum contrast="6000"/>
          </a:blip>
          <a:stretch>
            <a:fillRect/>
          </a:stretch>
        </p:blipFill>
        <p:spPr>
          <a:xfrm>
            <a:off x="5410200" y="1352550"/>
            <a:ext cx="3110716" cy="233303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1339</TotalTime>
  <Words>474</Words>
  <Application>Microsoft Office PowerPoint</Application>
  <PresentationFormat>On-screen Show (16:9)</PresentationFormat>
  <Paragraphs>112</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Edit</dc:creator>
  <cp:lastModifiedBy>Edit</cp:lastModifiedBy>
  <cp:revision>46</cp:revision>
  <dcterms:created xsi:type="dcterms:W3CDTF">2011-12-17T21:15:01Z</dcterms:created>
  <dcterms:modified xsi:type="dcterms:W3CDTF">2016-11-17T18:08:02Z</dcterms:modified>
</cp:coreProperties>
</file>